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12192000"/>
  <p:notesSz cx="6858000" cy="9144000"/>
  <p:embeddedFontLst>
    <p:embeddedFont>
      <p:font typeface="Nanum Gothic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6" roundtripDataSignature="AMtx7mgCkjpKqOsqEN3BjrW8IKy80IS2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18883D7-E219-49D8-9EA3-B6A9ABBFF192}">
  <a:tblStyle styleId="{D18883D7-E219-49D8-9EA3-B6A9ABBFF192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D19ED3FE-E823-4883-AC15-9323F8680C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NanumGothic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NanumGothic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 조는 속초시/고성군 전기차 방문객 유치를 위한 전기차 충전소 확대 최적화 프로젝트를 수행했습니다.</a:t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6ea845787_1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그렇다면 속초/고성의 전기차 이용 관광객의 수요를 고려하여, 몇 대를 설치해야 할까요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저희는 속초/고성을 전기차로 이용하는 방문객의 수요량을 예측하기위해 속초/고성으로 유입된 외부차량 양과 전기차의 비율로 전기차 충전기 수요량을 추정하였습니다.</a:t>
            </a:r>
            <a:endParaRPr/>
          </a:p>
        </p:txBody>
      </p:sp>
      <p:sp>
        <p:nvSpPr>
          <p:cNvPr id="185" name="Google Shape;185;g106ea845787_1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속초/고성 지역의 관광객 수요량을 산출을 위해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다음과 같이 월별 내비게이션 검색량 자료를 조사하였습니다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네비게이션 검색량은 계절에 따라 차이를 보이는 경향인데, 고속도로 통행량은 연 중 변화가 미미한점을 감안하여,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연간 검색량을 월별 평균치로 산출하였고, 그 결과 월 평균 약 66만건입니다.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네비게이션 검색량을 바탕으로 속초고성지역 전기차 방문량을 추정하였는데요.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전체 승용차 대비 전기차 비율을 구해 내비게이션 검색량에 곱하여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연간 전기차 방문량을 도출하였고 이를 다시 월로 환산하여 6310여대의 추정치를 계산하였습니다.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하지만 이를 기준으로 필요 충전소 개수를 제안할 경우 비현실적인 수치가 나오므로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대안으로 면적대비 충전소 비율을 활용하여 필요 충전소 비율을 추산하였습니다.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속초/고성지역 면적은 제주의 41프로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충전소 비율 34.2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차이가 7프로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6ea8456d3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06ea8456d3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관광지 내비 검색량 분류 비율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고성군 – 해수욕장: .654 항구: .304 기타 .042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속초시 – 항구: .436 해수욕장: .392 공원: .136 기타: 3.6</a:t>
            </a:r>
            <a:endParaRPr/>
          </a:p>
        </p:txBody>
      </p:sp>
      <p:sp>
        <p:nvSpPr>
          <p:cNvPr id="231" name="Google Shape;231;g106ea8456d3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저희는 효과적인 분석을 위해 15개의 공공기관, 사기업에서 도로교통량, 관광지, 상권 그리고 관광객 유동인구에 대한 데이터 원천을 얻기위해 노력했습니다.</a:t>
            </a:r>
            <a:endParaRPr/>
          </a:p>
        </p:txBody>
      </p:sp>
      <p:sp>
        <p:nvSpPr>
          <p:cNvPr id="236" name="Google Shape;23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옆 사진은 저희가 선정한 설치 가능 지역을 시각화한 자료입니다..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우선 충전소 설치가 가능한 지역을 국유지와 시/군이 보유한 지역으로 한정했습니다.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 중에서도 토지의 특성을 감안하여 임야, 염전, 도로 등의 이용 불가지역을 추가로 제외하였습니다.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11시와 14시 교통량입니다.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저희는 유동량이 많은 출퇴근시간을 제외하고 점심식사 전후로 이동하는 관광객이 다수 포함된 시간대를 선정해 교통량을 확인했습니다.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속초지역의 경우 시내에서의 교통량이 집중되었고 고성의 경우 속초와 고성간 7번 국도에서의 교통량이 다수 분포된것을 확인했습니다.</a:t>
            </a:r>
            <a:endParaRPr/>
          </a:p>
        </p:txBody>
      </p:sp>
      <p:sp>
        <p:nvSpPr>
          <p:cNvPr id="251" name="Google Shape;25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혼잡시간강도는 오래 정체되는 시간을 기준으로 정체 구간을 진하게 표시했습니다.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속초 지역은 시내에 위치한 청초호 반경 1.5km 지역이 가장 오랜 시간 정체가 지속되는 것을 알 수 있습니다.</a:t>
            </a:r>
            <a:endParaRPr/>
          </a:p>
        </p:txBody>
      </p:sp>
      <p:sp>
        <p:nvSpPr>
          <p:cNvPr id="262" name="Google Shape;26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혼잡빈도강도는 자주 정체되는 빈도를 기준으로 높은 정체의 빈도 수를 가질수록 구간을 진하게 표시됩니다.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고성부근에서는 군청소재지 하리지역과 거진해수욕장 인근이 가장 정체가 있을을 확인할 수 있습니다.</a:t>
            </a:r>
            <a:endParaRPr/>
          </a:p>
        </p:txBody>
      </p:sp>
      <p:sp>
        <p:nvSpPr>
          <p:cNvPr id="272" name="Google Shape;27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관광지 카테고리별 세부분류를 통해 정제한 데이터를 100X100 격자에 적용하여 관광지의 분포를 표현하였습니다.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관광지는 속초 시내에 많이 분포하고 있으며 고성은 해안가를 따라 해수욕장 인근에 분포함을 알 수 있었습니다.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관광지 내비 검색량 분류 비율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고성군 – 해수욕장: .654 항구: .304 기타 .042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속초시 – 항구: .436 해수욕장: .392 공원: .136 기타: 3.6</a:t>
            </a:r>
            <a:endParaRPr/>
          </a:p>
        </p:txBody>
      </p:sp>
      <p:sp>
        <p:nvSpPr>
          <p:cNvPr id="285" name="Google Shape;28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발표는 분석 배경부터 내용과 결과 순서로 말씀드리도록 하겠습니다.</a:t>
            </a:r>
            <a:endParaRPr/>
          </a:p>
        </p:txBody>
      </p:sp>
      <p:sp>
        <p:nvSpPr>
          <p:cNvPr id="98" name="Google Shape;9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상권의 경우, 가장 많은 시간을 투자한 데이터입니다.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위 정보에 상권의 개수 뿐 아니라 각 상권의 평점, 리뷰별로 점수를 부여하여 각 상가의 특성을 수치화했습니다.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위 과정을 진행하며 비정상적으로 쏠림 현상이 있는 데이터를 발견하였고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문제는 평점과 리뷰의 상중하 구간별 차등 점수를 부여하면서 비정상적 분포를 분산화했습니다. </a:t>
            </a:r>
            <a:endParaRPr/>
          </a:p>
        </p:txBody>
      </p:sp>
      <p:sp>
        <p:nvSpPr>
          <p:cNvPr id="293" name="Google Shape;29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확보한 읍면동 기준 유동인구보다 세부적인 유동인구를 확보하기 위해서 상권이 밀집된 곳이 유동인구가 많다라는 추정으로,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각 격자 하나하나에 포함된 상권 개수의 전체 대비 비율을 구해서 읍면동 유동인구에 그 비율을 곱함으로써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각각의 격자 마다 유동인구를 구했습니다.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시사점 : 교통량이 가장 많았던 속초 시내와 속초고성 잇는 7번국도를 따라 유동인구 분포가 되었음을 확인할수 있었습니다.</a:t>
            </a:r>
            <a:endParaRPr/>
          </a:p>
        </p:txBody>
      </p:sp>
      <p:sp>
        <p:nvSpPr>
          <p:cNvPr id="301" name="Google Shape;30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현재 속초/고성에 전기차 충전소의 현황을 나타낸 자료입니다.</a:t>
            </a:r>
            <a:endParaRPr/>
          </a:p>
          <a:p>
            <a:pPr indent="-1905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</a:pPr>
            <a:r>
              <a:rPr lang="ko-KR"/>
              <a:t>문제 정의 : 유동량 관광객 위주이기 때문에 이를 기준으로 교통량이 많고 특정 상권이 밀집해야 하는 곳으로 전기차 충선소를 설치해야하는데 면적으로 구했을 때 최대 속초/고성에 필요한 전기충전소를 50개를 선정하려고 한다.</a:t>
            </a:r>
            <a:endParaRPr/>
          </a:p>
        </p:txBody>
      </p:sp>
      <p:sp>
        <p:nvSpPr>
          <p:cNvPr id="312" name="Google Shape;31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6ea8456d3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106ea8456d3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관광지 내비 검색량 분류 비율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고성군 – 해수욕장: .654 항구: .304 기타 .042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속초시 – 항구: .436 해수욕장: .392 공원: .136 기타: 3.6</a:t>
            </a:r>
            <a:endParaRPr/>
          </a:p>
        </p:txBody>
      </p:sp>
      <p:sp>
        <p:nvSpPr>
          <p:cNvPr id="326" name="Google Shape;326;g106ea8456d3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57ccaf63a_5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-KR"/>
              <a:t>저희는 입지 선정에 최적화된 모델인 MCLP를 사용하였습니다.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-KR"/>
              <a:t>MCLP는 2가지의 특징이 있습니다.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-KR"/>
              <a:t>첫번째는 예산 비용 제한된 환경에서 수요량이 최대화된다는 것이고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-KR"/>
              <a:t>두번째는 수요가 많은 지점을 우선으로 선정한다는 점입니다. </a:t>
            </a:r>
            <a:endParaRPr/>
          </a:p>
        </p:txBody>
      </p:sp>
      <p:sp>
        <p:nvSpPr>
          <p:cNvPr id="331" name="Google Shape;331;g1057ccaf63a_5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MCLP를 이용해 선정한 </a:t>
            </a:r>
            <a:r>
              <a:rPr lang="ko-KR"/>
              <a:t>5000개 포인트 중 </a:t>
            </a:r>
            <a:r>
              <a:rPr lang="ko-KR"/>
              <a:t>입지선정지수가 가장 높은 상위 50개 후보지를 최종 선택하였습니다.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커버리지 거리는 200미터로 선정했는데, 100미터~500미터를 각각 확인한 결과 200 미터가 저희가 고려한 상권, 관광지, 교통량에 가장 적합한 결과를 도출했습니다. 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32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조건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3200" lvl="2" marL="1143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설비의 위치가 수요 발생 지점으로부터 일정 거리 Residual 이내에 수요를 커버 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3200" lvl="2" marL="1143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이때 거리 Residual을 커버리지 거리(covered distance)로 정의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3200" lvl="2" marL="1143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cover되지 못 한 수요는 서비스를 받지 못하는 수요가 아니라 서비스를 받긴 하지만 서비스 받는 설비로부터의 거리가 커버 리지 밖에 있어 만족할 만한 서비스 수준을 제공받지 못하는 수요를 의미</a:t>
            </a:r>
            <a:endParaRPr sz="1400"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모델링 결과는 다음과 같습니다.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속초와 고성군에 각각 25개씩 급속 충전기의 최적화된 위치가 선정되었으며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초록색인 개발 가능 지역 위에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/>
              <a:t>밝은 청색인 급속충전소가 지도 위에 표시되었습니다.</a:t>
            </a:r>
            <a:endParaRPr/>
          </a:p>
        </p:txBody>
      </p:sp>
      <p:sp>
        <p:nvSpPr>
          <p:cNvPr id="390" name="Google Shape;39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저희는 이 프로젝트를 통해 경제, 정책, 사회문화 분야의 기대효과를 말씀드리겠습니다.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첫번째 경제는 전기차 이용 방문객이 증가할 것이라 기대됩니다.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두번째 정책은 정부 친환경 정책에 맞춰 향후 관련 예산 확보와 다른 정책과 시너지가 날 것으로 예상됩니다.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세번째 사회문화는 속초 고성이 친환경적 이미지를 구축하고 접근성 및 입지 조건에 대한 부정적인 인식을 개선할 것이라 생각됩니다.</a:t>
            </a:r>
            <a:endParaRPr/>
          </a:p>
        </p:txBody>
      </p:sp>
      <p:sp>
        <p:nvSpPr>
          <p:cNvPr id="405" name="Google Shape;40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프로젝트를 진행하며 느낀 한계점은 4가지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첫번째는 방문자 전기 자동차 대수의 정확한 기간별 수요를 모르기에 평균 월 전기차 방문을 추정하였다는 점입니다.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두번째는 유동인구 추정에 필요한 데이터 수집이 어려웠기에 이를 대체할 데이터를 활용했습니다.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세번째는 교통량 데이터는 과거 데이터를 추정하였기에 현재와 괴리가 있다는 점입니다.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네번째는 모델 성능 저하로 xfeature가 많아 모델의 설명력이 낮고 회귀모형의 R-square 값이 높지 않다는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향후 개선 방안은 다음과 같습니다(읽지 않고 스킵)</a:t>
            </a:r>
            <a:endParaRPr/>
          </a:p>
        </p:txBody>
      </p:sp>
      <p:sp>
        <p:nvSpPr>
          <p:cNvPr id="414" name="Google Shape;41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올</a:t>
            </a:r>
            <a:r>
              <a:rPr lang="ko-KR" sz="14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해 13만4962대였던 국내 전기차 등록대수는  </a:t>
            </a:r>
            <a:r>
              <a:rPr b="1" lang="ko-KR" sz="14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2030년 300만 대로 10년 뒤 22배 이상으로 늘어날 것으로 전망 (</a:t>
            </a:r>
            <a:r>
              <a:rPr lang="ko-KR" sz="14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산업통상자원부 자료)</a:t>
            </a:r>
            <a:endParaRPr sz="1400">
              <a:solidFill>
                <a:srgbClr val="1B1B1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이렇게 폭발적으로 증가하는 전기차 시장의 가장 큰 문제요소는 충전 인프라의 부족을 들 수 있습니다.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143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57ccaf63a_5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1057ccaf63a_5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6ea845787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관광지에서 전기차를 이용하는 대표적인 지역 중 하나로는 제주도가 있는데요,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전기차 이용이 상용화 된 제주도조차 충전소 현황을 살펴보니 여전히 충전소 부족 문제를 겪고 있습니다.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또한 완속과 급속 충전소 중 관광객이 선호하는 급속 충전소의 경우는 부족한 설치 수로 상황이 열악했습니다. </a:t>
            </a:r>
            <a:endParaRPr/>
          </a:p>
        </p:txBody>
      </p:sp>
      <p:sp>
        <p:nvSpPr>
          <p:cNvPr id="115" name="Google Shape;115;g106ea845787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6ea8456d3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또한 제주도 전기차 충전행태에 관한 논문을 참고하면,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1800">
                <a:latin typeface="Arial"/>
                <a:ea typeface="Arial"/>
                <a:cs typeface="Arial"/>
                <a:sym typeface="Arial"/>
              </a:rPr>
              <a:t>공공에서 설치하는 충전소의 경우 </a:t>
            </a: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수요가 많은 지역</a:t>
            </a:r>
            <a:r>
              <a:rPr lang="ko-KR" sz="1800">
                <a:latin typeface="Arial"/>
                <a:ea typeface="Arial"/>
                <a:cs typeface="Arial"/>
                <a:sym typeface="Arial"/>
              </a:rPr>
              <a:t>을 분석하여 충전소를 추가 설치하여야 하며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1800">
                <a:latin typeface="Arial"/>
                <a:ea typeface="Arial"/>
                <a:cs typeface="Arial"/>
                <a:sym typeface="Arial"/>
              </a:rPr>
              <a:t>전기자동차 보급 대수와 </a:t>
            </a: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교통량</a:t>
            </a:r>
            <a:r>
              <a:rPr lang="ko-KR" sz="1800">
                <a:latin typeface="Arial"/>
                <a:ea typeface="Arial"/>
                <a:cs typeface="Arial"/>
                <a:sym typeface="Arial"/>
              </a:rPr>
              <a:t>을 반영한 수요분석이 필요합니다.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106ea8456d3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“제주도 사례와 향후 논문의 사례를 비추어 볼 때, ‘</a:t>
            </a:r>
            <a:r>
              <a:rPr lang="ko-KR" sz="1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방문객 수요</a:t>
            </a: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’와 ‘</a:t>
            </a:r>
            <a:r>
              <a:rPr lang="ko-KR" sz="1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교통량</a:t>
            </a: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’을 근거로 </a:t>
            </a:r>
            <a:r>
              <a:rPr lang="ko-KR" sz="1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급속 충전소</a:t>
            </a: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를 어디에 설치하느냐가 중요한 과제라고 할 수 있겠는데요,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그렇다면 어떤 지역을 할거냐 ? </a:t>
            </a: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라고한다면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“ 자가용을 이용하여 여행을 많이 가는 곳”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다음과 같은 조건으로 선정하게 됩니다.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6ea845787_1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저희는 이 조건에 충족할 </a:t>
            </a:r>
            <a:r>
              <a:rPr lang="ko-KR"/>
              <a:t>급속 충전기 입지 선정 지역으로 </a:t>
            </a:r>
            <a:r>
              <a:rPr lang="ko-KR"/>
              <a:t>속초 / 고성을 선정하게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4" name="Google Shape;144;g106ea845787_1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6ea8456d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속초/고성을 방문하는 관광객은 어디서 오느냐?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방문객 주요 출발지 자료에 따르면 왼쪽의 그래프처럼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속초시, 고성군 모두 방문객의 절반 이상이 140 – 190 km 떨어진 지역에서 출발하는 것으로 조사되었는데요,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이를 오른쪽 지도에서 해당 구간을 표현해보면, 서울, 인천, 경기, 충북, 경북 정도가 됩니다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그렇다면 거리가 짧지 않은 이 곳들에서 어떤 수단으로 여행을 가느냐 라고 했을때, 고려할 교통수단은 자가용 혹은 대중교통입니다.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latin typeface="Nanum Gothic"/>
                <a:ea typeface="Nanum Gothic"/>
                <a:cs typeface="Nanum Gothic"/>
                <a:sym typeface="Nanum Gothic"/>
              </a:rPr>
              <a:t>해당 지역의 자동차 등록 현황을 보면 왼쪽 아래의 도표와 같습니다.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" name="Google Shape;152;g106ea8456d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속초 고성 지역의 대중교통수단은 크게 비행기와 기차, 버스로 구분됩니다.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하지만 속초 시내에 직접 위치한 공항과 역이 없는 관계로, 인근 공항과 기차역에서 추가적으로 이동을 하게됩니다.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실제로 관광여행의 교통수단의 80%가 자가용을 이용한다는 설문 조사 결과에서도 확인 할 수 있듯, 어느정도 거리가 있는 여행지에서는 자가용을 이용하는 경우가 더 많습니다.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속초/고성 지역의 특성상 시내의 교통수단도 미비하기 때문에, 비용과 시간, 접근성의 문제로 대체교통수단에 대한 선호도가 떨어지고 자가용을 이용하여 여행하는 방문객이 많은 곳임을 확인 할 수 있습니다.</a:t>
            </a:r>
            <a:endParaRPr/>
          </a:p>
        </p:txBody>
      </p:sp>
      <p:sp>
        <p:nvSpPr>
          <p:cNvPr id="176" name="Google Shape;17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hyperlink" Target="https://www.donga.com/news/Opinion/article/all/20210301/105656294/1" TargetMode="External"/><Relationship Id="rId5" Type="http://schemas.openxmlformats.org/officeDocument/2006/relationships/hyperlink" Target="https://www.yna.co.kr/view/GYH20210907001100044" TargetMode="External"/><Relationship Id="rId6" Type="http://schemas.openxmlformats.org/officeDocument/2006/relationships/image" Target="../media/image2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jpg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371475" y="357200"/>
            <a:ext cx="11487300" cy="617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2463800" y="4152897"/>
            <a:ext cx="2049297" cy="2071424"/>
            <a:chOff x="2827860" y="3361264"/>
            <a:chExt cx="2049297" cy="2071424"/>
          </a:xfrm>
        </p:grpSpPr>
        <p:pic>
          <p:nvPicPr>
            <p:cNvPr descr="전기 카" id="90" name="Google Shape;90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27860" y="3361264"/>
              <a:ext cx="2049297" cy="2071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번개 표시" id="91" name="Google Shape;91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60644" y="3373984"/>
              <a:ext cx="616513" cy="6231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비즈니스 성장"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79823" y="709119"/>
            <a:ext cx="2165311" cy="216531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>
            <p:ph type="ctrTitle"/>
          </p:nvPr>
        </p:nvSpPr>
        <p:spPr>
          <a:xfrm>
            <a:off x="2137835" y="2333455"/>
            <a:ext cx="7916332" cy="25230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b="1" lang="ko-KR" sz="3800">
                <a:latin typeface="Nanum Gothic"/>
                <a:ea typeface="Nanum Gothic"/>
                <a:cs typeface="Nanum Gothic"/>
                <a:sym typeface="Nanum Gothic"/>
              </a:rPr>
              <a:t>속초시 고성군 전기차 방문객 유치</a:t>
            </a:r>
            <a:r>
              <a:rPr lang="ko-KR" sz="2200">
                <a:latin typeface="Nanum Gothic"/>
                <a:ea typeface="Nanum Gothic"/>
                <a:cs typeface="Nanum Gothic"/>
                <a:sym typeface="Nanum Gothic"/>
              </a:rPr>
              <a:t>를 위한 </a:t>
            </a:r>
            <a:br>
              <a:rPr lang="ko-KR" sz="36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-KR" sz="4000">
                <a:solidFill>
                  <a:schemeClr val="accent6"/>
                </a:solidFill>
                <a:latin typeface="Nanum Gothic"/>
                <a:ea typeface="Nanum Gothic"/>
                <a:cs typeface="Nanum Gothic"/>
                <a:sym typeface="Nanum Gothic"/>
              </a:rPr>
              <a:t>전기차 충전소 확대 최적화</a:t>
            </a:r>
            <a:r>
              <a:rPr b="1" lang="ko-KR" sz="40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2200">
                <a:latin typeface="Nanum Gothic"/>
                <a:ea typeface="Nanum Gothic"/>
                <a:cs typeface="Nanum Gothic"/>
                <a:sym typeface="Nanum Gothic"/>
              </a:rPr>
              <a:t>프로젝트</a:t>
            </a:r>
            <a:br>
              <a:rPr lang="ko-KR" sz="3600">
                <a:latin typeface="Nanum Gothic"/>
                <a:ea typeface="Nanum Gothic"/>
                <a:cs typeface="Nanum Gothic"/>
                <a:sym typeface="Nanum Gothic"/>
              </a:rPr>
            </a:br>
            <a:endParaRPr sz="3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5435557" y="5874409"/>
            <a:ext cx="6276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메인 프로젝트 2조</a:t>
            </a:r>
            <a:br>
              <a:rPr i="0" lang="ko-KR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i="0" lang="ko-KR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선명한 손희서 유병철 임지인 정다예 조민수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g106ea845787_1_98"/>
          <p:cNvCxnSpPr/>
          <p:nvPr/>
        </p:nvCxnSpPr>
        <p:spPr>
          <a:xfrm>
            <a:off x="83890" y="839876"/>
            <a:ext cx="1202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8" name="Google Shape;188;g106ea845787_1_98"/>
          <p:cNvSpPr txBox="1"/>
          <p:nvPr/>
        </p:nvSpPr>
        <p:spPr>
          <a:xfrm>
            <a:off x="261244" y="255100"/>
            <a:ext cx="1171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배경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" name="Google Shape;189;g106ea845787_1_98"/>
          <p:cNvSpPr txBox="1"/>
          <p:nvPr/>
        </p:nvSpPr>
        <p:spPr>
          <a:xfrm>
            <a:off x="2823900" y="2848775"/>
            <a:ext cx="6544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 몇 대나 설치해야 할까요? ”</a:t>
            </a:r>
            <a:endParaRPr b="1" i="0" sz="40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0" name="Google Shape;190;g106ea845787_1_98"/>
          <p:cNvSpPr txBox="1"/>
          <p:nvPr/>
        </p:nvSpPr>
        <p:spPr>
          <a:xfrm>
            <a:off x="1981200" y="3881425"/>
            <a:ext cx="8229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50기</a:t>
            </a:r>
            <a:endParaRPr b="1" sz="40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/>
        </p:nvSpPr>
        <p:spPr>
          <a:xfrm>
            <a:off x="6536741" y="1214223"/>
            <a:ext cx="5390100" cy="28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목적지별 월별 내비게이션 검색량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b="1"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8월 peak</a:t>
            </a: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(속초: 68만 건, 고성37만 건)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계절별 : 여름 &gt; 가을 &gt; 봄 &gt; 겨울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 평균 검색량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2" marL="1200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총 : </a:t>
            </a:r>
            <a:r>
              <a:rPr b="1"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약 662,000 건</a:t>
            </a:r>
            <a:endParaRPr b="1"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2" marL="1200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속초시 : 약 452,000 건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2" marL="1200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고성군 : 약 210,000 건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714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내비게이션 검색량과 다르게 고속도로 속초 영업소의 통행량은 극적인 차이를 보이진 않음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196" name="Google Shape;196;p14"/>
          <p:cNvGraphicFramePr/>
          <p:nvPr/>
        </p:nvGraphicFramePr>
        <p:xfrm>
          <a:off x="864750" y="5852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{D18883D7-E219-49D8-9EA3-B6A9ABBFF192}</a:tableStyleId>
              </a:tblPr>
              <a:tblGrid>
                <a:gridCol w="699275"/>
                <a:gridCol w="699275"/>
                <a:gridCol w="699275"/>
                <a:gridCol w="699275"/>
                <a:gridCol w="699275"/>
                <a:gridCol w="699275"/>
                <a:gridCol w="699275"/>
                <a:gridCol w="699275"/>
                <a:gridCol w="699275"/>
                <a:gridCol w="699275"/>
                <a:gridCol w="699275"/>
                <a:gridCol w="699275"/>
                <a:gridCol w="699275"/>
                <a:gridCol w="699275"/>
                <a:gridCol w="699275"/>
              </a:tblGrid>
              <a:tr h="209550">
                <a:tc gridSpan="1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고속도로 속초 영업소 기준 통행량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12*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tot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Avg / mo.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통행량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106,572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125,515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110,733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104,946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126,349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142,671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129,458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130,129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152,375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132,270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107,258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106,915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1,475,191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122,932.6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97" name="Google Shape;1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498" y="1091153"/>
            <a:ext cx="17049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3636" y="1099010"/>
            <a:ext cx="164782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861" y="1443961"/>
            <a:ext cx="2982942" cy="2907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3893" y="1451703"/>
            <a:ext cx="2967312" cy="289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4"/>
          <p:cNvSpPr/>
          <p:nvPr/>
        </p:nvSpPr>
        <p:spPr>
          <a:xfrm flipH="1" rot="10800000">
            <a:off x="5640089" y="2082635"/>
            <a:ext cx="45719" cy="45719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14"/>
          <p:cNvSpPr/>
          <p:nvPr/>
        </p:nvSpPr>
        <p:spPr>
          <a:xfrm flipH="1" rot="10800000">
            <a:off x="2519603" y="1963282"/>
            <a:ext cx="45719" cy="45719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14"/>
          <p:cNvSpPr/>
          <p:nvPr/>
        </p:nvSpPr>
        <p:spPr>
          <a:xfrm rot="-5400000">
            <a:off x="6154036" y="3125762"/>
            <a:ext cx="92279" cy="58723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4" name="Google Shape;204;p14"/>
          <p:cNvCxnSpPr/>
          <p:nvPr/>
        </p:nvCxnSpPr>
        <p:spPr>
          <a:xfrm>
            <a:off x="3933881" y="3155123"/>
            <a:ext cx="2228544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05" name="Google Shape;205;p14"/>
          <p:cNvSpPr/>
          <p:nvPr/>
        </p:nvSpPr>
        <p:spPr>
          <a:xfrm rot="-5400000">
            <a:off x="3032476" y="2866277"/>
            <a:ext cx="92279" cy="58723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6" name="Google Shape;206;p14"/>
          <p:cNvCxnSpPr/>
          <p:nvPr/>
        </p:nvCxnSpPr>
        <p:spPr>
          <a:xfrm>
            <a:off x="812321" y="2895638"/>
            <a:ext cx="2228544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07" name="Google Shape;207;p14"/>
          <p:cNvSpPr txBox="1"/>
          <p:nvPr/>
        </p:nvSpPr>
        <p:spPr>
          <a:xfrm>
            <a:off x="9140211" y="5556234"/>
            <a:ext cx="23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(*추정: 10월 12월 통행량 평균, 단위: 건)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08" name="Google Shape;208;p14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209" name="Google Shape;209;p14"/>
          <p:cNvGraphicFramePr/>
          <p:nvPr/>
        </p:nvGraphicFramePr>
        <p:xfrm>
          <a:off x="864697" y="44957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{D18883D7-E219-49D8-9EA3-B6A9ABBFF192}</a:tableStyleId>
              </a:tblPr>
              <a:tblGrid>
                <a:gridCol w="697500"/>
                <a:gridCol w="697500"/>
                <a:gridCol w="697500"/>
                <a:gridCol w="697500"/>
                <a:gridCol w="697500"/>
                <a:gridCol w="697500"/>
                <a:gridCol w="697500"/>
                <a:gridCol w="697500"/>
                <a:gridCol w="697500"/>
                <a:gridCol w="697500"/>
                <a:gridCol w="697500"/>
                <a:gridCol w="697500"/>
                <a:gridCol w="697500"/>
                <a:gridCol w="697500"/>
                <a:gridCol w="697500"/>
              </a:tblGrid>
              <a:tr h="209550">
                <a:tc gridSpan="1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월별 내비게이션 검색량 추이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 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11*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tot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Avg / mo.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속초시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338,118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298,777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445,450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268,010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366,985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486,920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476,614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600,436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680,436 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423,687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588,207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463,163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4,973,640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452,149.1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고성군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139,561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101,990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172,047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103,358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149,244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214,968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243,814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331,626 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371,498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219,698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259,662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199,612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2,307,466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209,769.6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tot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477,679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400,767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617,497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371,368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516,229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701,888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720,428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932,062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1,051,934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643,385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847,869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662,774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7,281,106</a:t>
                      </a:r>
                      <a:endParaRPr i="0" sz="1000" u="none" cap="none" strike="noStrike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661,918.7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10" name="Google Shape;210;p14"/>
          <p:cNvSpPr/>
          <p:nvPr/>
        </p:nvSpPr>
        <p:spPr>
          <a:xfrm>
            <a:off x="10629698" y="4724008"/>
            <a:ext cx="729900" cy="843300"/>
          </a:xfrm>
          <a:prstGeom prst="rect">
            <a:avLst/>
          </a:prstGeom>
          <a:noFill/>
          <a:ln cap="flat" cmpd="sng" w="2857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14"/>
          <p:cNvSpPr/>
          <p:nvPr/>
        </p:nvSpPr>
        <p:spPr>
          <a:xfrm>
            <a:off x="7126737" y="4696642"/>
            <a:ext cx="729843" cy="84315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14"/>
          <p:cNvSpPr txBox="1"/>
          <p:nvPr/>
        </p:nvSpPr>
        <p:spPr>
          <a:xfrm>
            <a:off x="9114084" y="6468867"/>
            <a:ext cx="223971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(*추정: 11월 1월 통행량 평균, 단위: 대)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" name="Google Shape;213;p14"/>
          <p:cNvSpPr txBox="1"/>
          <p:nvPr/>
        </p:nvSpPr>
        <p:spPr>
          <a:xfrm>
            <a:off x="7382320" y="6669421"/>
            <a:ext cx="488029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한국관광데이터랩 - https://datalab.visitkorea.or.kr/datalab/portal/tae/getDomTourExmn.do</a:t>
            </a:r>
            <a:endParaRPr/>
          </a:p>
        </p:txBody>
      </p:sp>
      <p:sp>
        <p:nvSpPr>
          <p:cNvPr id="214" name="Google Shape;214;p14"/>
          <p:cNvSpPr/>
          <p:nvPr/>
        </p:nvSpPr>
        <p:spPr>
          <a:xfrm>
            <a:off x="7126737" y="6026833"/>
            <a:ext cx="695007" cy="44121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261244" y="255100"/>
            <a:ext cx="1171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배경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0" name="Google Shape;220;p15"/>
          <p:cNvGraphicFramePr/>
          <p:nvPr/>
        </p:nvGraphicFramePr>
        <p:xfrm>
          <a:off x="6131995" y="45776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{D18883D7-E219-49D8-9EA3-B6A9ABBFF192}</a:tableStyleId>
              </a:tblPr>
              <a:tblGrid>
                <a:gridCol w="1279525"/>
                <a:gridCol w="1279525"/>
                <a:gridCol w="1279525"/>
                <a:gridCol w="1279525"/>
              </a:tblGrid>
              <a:tr h="281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면적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전기차충전소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필요충전소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solidFill>
                      <a:schemeClr val="lt2"/>
                    </a:solidFill>
                  </a:tcPr>
                </a:tc>
              </a:tr>
              <a:tr h="281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제주도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1,850,211,287 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695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-KR" sz="10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1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속초/고성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766,509,276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238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0070C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50</a:t>
                      </a: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1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비율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41.4 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34.2 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-7.2 </a:t>
                      </a:r>
                      <a:endParaRPr i="0"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221" name="Google Shape;221;p15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2" name="Google Shape;222;p15"/>
          <p:cNvSpPr txBox="1"/>
          <p:nvPr/>
        </p:nvSpPr>
        <p:spPr>
          <a:xfrm>
            <a:off x="369870" y="1139950"/>
            <a:ext cx="5540700" cy="3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지역에 등록되지 않은 외부 유입 전기차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월 평균 </a:t>
            </a:r>
            <a:r>
              <a:rPr b="1" lang="ko-KR" sz="18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6,310</a:t>
            </a: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여대 예상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연간 검색량 * 전기차 / 전체 승용차 비율 = 75,724대(년)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추정 연간 전기차 통행량(75,724) / 월(12) = 6,310대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전기차 / 전체 승용차 비율 : 1.04%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방문 차량 : T-map 내비게이션 검색 = </a:t>
            </a:r>
            <a:r>
              <a:rPr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1 : 1 추정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3" name="Google Shape;223;p15"/>
          <p:cNvSpPr txBox="1"/>
          <p:nvPr/>
        </p:nvSpPr>
        <p:spPr>
          <a:xfrm>
            <a:off x="10126601" y="5694924"/>
            <a:ext cx="112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(단위: m</a:t>
            </a:r>
            <a:r>
              <a:rPr baseline="30000" lang="ko-KR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ko-KR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대, %)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4" name="Google Shape;224;p15"/>
          <p:cNvSpPr/>
          <p:nvPr/>
        </p:nvSpPr>
        <p:spPr>
          <a:xfrm>
            <a:off x="9970575" y="5140825"/>
            <a:ext cx="1240800" cy="281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5" name="Google Shape;225;p15"/>
          <p:cNvSpPr txBox="1"/>
          <p:nvPr/>
        </p:nvSpPr>
        <p:spPr>
          <a:xfrm>
            <a:off x="261244" y="255100"/>
            <a:ext cx="1171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배경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226" name="Google Shape;226;p15"/>
          <p:cNvGraphicFramePr/>
          <p:nvPr/>
        </p:nvGraphicFramePr>
        <p:xfrm>
          <a:off x="369875" y="44703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{D19ED3FE-E823-4883-AC15-9323F8680CDA}</a:tableStyleId>
              </a:tblPr>
              <a:tblGrid>
                <a:gridCol w="2220000"/>
                <a:gridCol w="2220000"/>
              </a:tblGrid>
              <a:tr h="30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2021년 10월 기준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7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전국 승용차 등록대수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20,314,490 대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전국 전기차 등록대수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211,677 대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내비게이션 연간 검색량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7,281,106 건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7" name="Google Shape;227;p15"/>
          <p:cNvSpPr txBox="1"/>
          <p:nvPr/>
        </p:nvSpPr>
        <p:spPr>
          <a:xfrm>
            <a:off x="6131995" y="1139959"/>
            <a:ext cx="5612400" cy="3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면적 대비 충전소 비율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제주도에 비해</a:t>
            </a:r>
            <a:r>
              <a:rPr b="1" lang="ko-KR" sz="18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50기</a:t>
            </a: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부족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제주 면적 : 속초 면적 = 41.4% 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제주 전기차 충전소 : 속초 전기차 충전소 = 34.2%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면적 비율 - 충전소 비율 = 7.2%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제주 충전소 개수*7.2% = </a:t>
            </a:r>
            <a:r>
              <a:rPr lang="ko-KR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50</a:t>
            </a:r>
            <a:endParaRPr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6ea8456d3_0_50"/>
          <p:cNvSpPr txBox="1"/>
          <p:nvPr/>
        </p:nvSpPr>
        <p:spPr>
          <a:xfrm>
            <a:off x="1981200" y="2821050"/>
            <a:ext cx="8229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latin typeface="Nanum Gothic"/>
                <a:ea typeface="Nanum Gothic"/>
                <a:cs typeface="Nanum Gothic"/>
                <a:sym typeface="Nanum Gothic"/>
              </a:rPr>
              <a:t>분석 내용</a:t>
            </a:r>
            <a:endParaRPr b="1" sz="4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수집 전처리 시각화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Google Shape;238;p20"/>
          <p:cNvGraphicFramePr/>
          <p:nvPr/>
        </p:nvGraphicFramePr>
        <p:xfrm>
          <a:off x="2157959" y="12919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{D18883D7-E219-49D8-9EA3-B6A9ABBFF192}</a:tableStyleId>
              </a:tblPr>
              <a:tblGrid>
                <a:gridCol w="3821675"/>
                <a:gridCol w="4060025"/>
              </a:tblGrid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</a:t>
                      </a:r>
                      <a:endParaRPr b="1" i="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출처</a:t>
                      </a:r>
                      <a:endParaRPr b="1" i="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상권정보</a:t>
                      </a:r>
                      <a:endParaRPr sz="10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소상공인시장진흥공단 상가정보</a:t>
                      </a:r>
                      <a:endParaRPr sz="10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숙박업소 데이터 </a:t>
                      </a: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크롤링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여기 어때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0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맛집 데이터 </a:t>
                      </a: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크롤링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망고 플레이트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6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도로명 주소 크롤링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카카오맵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교통량 데이터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한국교통연구원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혼잡빈도강도 데이터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한국교통연구원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혼잡시간강도 데이터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한국교통연구원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격자(국가지정번호) 지도</a:t>
                      </a:r>
                      <a:endParaRPr sz="10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국토정보플랫폼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자동차 등록현황, 전기자동차 등록현황</a:t>
                      </a:r>
                      <a:endParaRPr sz="10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속초시청, 고성군청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목적지별 네비게이션</a:t>
                      </a:r>
                      <a:endParaRPr sz="10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한국관광데이터랩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관광지 분류별 네비게이션</a:t>
                      </a:r>
                      <a:endParaRPr sz="10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한국관광데이터랩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사유지 정보</a:t>
                      </a:r>
                      <a:endParaRPr sz="10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국가공간정보포털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기존충전소위치</a:t>
                      </a:r>
                      <a:endParaRPr sz="10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한국환경공단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읍면동 유동인구</a:t>
                      </a:r>
                      <a:endParaRPr sz="10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한국문화관광연구원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0" marR="9525" marL="95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239" name="Google Shape;239;p20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0" name="Google Shape;240;p20"/>
          <p:cNvSpPr txBox="1"/>
          <p:nvPr/>
        </p:nvSpPr>
        <p:spPr>
          <a:xfrm>
            <a:off x="251671" y="255100"/>
            <a:ext cx="823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수집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idx="1" type="body"/>
          </p:nvPr>
        </p:nvSpPr>
        <p:spPr>
          <a:xfrm>
            <a:off x="350519" y="1353181"/>
            <a:ext cx="6470100" cy="50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속초/고성 소유지 정보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청록색: 설치 가능 지역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분석방법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급속 충전소 설치 가능 장소 필터링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소유 구분 코드: 국유지, 시/군 선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택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지목 코드: 임야, 염전, 도로, 철도 용지, 제방, 하천, 유지 제외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설치 가능 장소에 포함되는 기준 point 추출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46" name="Google Shape;246;p27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27"/>
          <p:cNvSpPr txBox="1"/>
          <p:nvPr/>
        </p:nvSpPr>
        <p:spPr>
          <a:xfrm>
            <a:off x="251675" y="255100"/>
            <a:ext cx="709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급</a:t>
            </a: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 충전소 설치가능 장소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4674" y="1023137"/>
            <a:ext cx="4164874" cy="57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/>
          <p:nvPr>
            <p:ph idx="1" type="body"/>
          </p:nvPr>
        </p:nvSpPr>
        <p:spPr>
          <a:xfrm>
            <a:off x="350519" y="1276981"/>
            <a:ext cx="6470159" cy="504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상세도로망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일별 시간대별 추정교통량(2017-2020 평균 데이터)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붉은색: 좁은 도로, 노란색: 넓은 도로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굵기: 혼잡 빈도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분석방법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전기자동차는 승용차만을 고려한다고 가정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교통량: 11시, 14시의 승용차 교통량(출퇴근 시간 제외)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시사점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교통량이 많은 곳은 방문객이 많이 지나는 중심 도로 간주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급속 충전소는 교통량이 많은 곳에 설치하는 것이 효과적이라 판단 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54" name="Google Shape;254;p24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5" name="Google Shape;255;p24"/>
          <p:cNvSpPr txBox="1"/>
          <p:nvPr/>
        </p:nvSpPr>
        <p:spPr>
          <a:xfrm>
            <a:off x="251677" y="255100"/>
            <a:ext cx="457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교통량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6" name="Google Shape;25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9022" y="1003478"/>
            <a:ext cx="4354283" cy="254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9021" y="3799698"/>
            <a:ext cx="4354285" cy="27419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4"/>
          <p:cNvSpPr txBox="1"/>
          <p:nvPr/>
        </p:nvSpPr>
        <p:spPr>
          <a:xfrm>
            <a:off x="9083661" y="3545818"/>
            <a:ext cx="52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11시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9" name="Google Shape;259;p24"/>
          <p:cNvSpPr txBox="1"/>
          <p:nvPr/>
        </p:nvSpPr>
        <p:spPr>
          <a:xfrm>
            <a:off x="9083660" y="6541610"/>
            <a:ext cx="52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14시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/>
          <p:nvPr>
            <p:ph idx="1" type="body"/>
          </p:nvPr>
        </p:nvSpPr>
        <p:spPr>
          <a:xfrm>
            <a:off x="350519" y="1276981"/>
            <a:ext cx="6470159" cy="504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데</a:t>
            </a: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이터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상세도로망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일별 시간대별 추정교통량(2017-2020 평균 데이터)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붉은색: 좁은 도로, 노란색: 넓은 도로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굵기: 혼잡 시간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분석방법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혼잡시간강도합: 양방향의 혼잡시간강도 합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정규화도로폭: width변수를 이용하여 정규화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시사점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해안선을 따라 해수욕장 근처 차량흐름 많음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속초, 고성을 가르는 7번 국도 차량흐름 많음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속초: 청초호 반경 1.5km 지역이 가장 차량흐름 많음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65" name="Google Shape;265;p26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p26"/>
          <p:cNvSpPr txBox="1"/>
          <p:nvPr/>
        </p:nvSpPr>
        <p:spPr>
          <a:xfrm>
            <a:off x="251664" y="255100"/>
            <a:ext cx="547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혼잡시간강도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7" name="Google Shape;2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071" y="2412435"/>
            <a:ext cx="4327410" cy="4271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8284" y="989223"/>
            <a:ext cx="3251573" cy="322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6"/>
          <p:cNvSpPr/>
          <p:nvPr/>
        </p:nvSpPr>
        <p:spPr>
          <a:xfrm>
            <a:off x="10032273" y="4788883"/>
            <a:ext cx="1062447" cy="1136319"/>
          </a:xfrm>
          <a:prstGeom prst="ellipse">
            <a:avLst/>
          </a:prstGeom>
          <a:noFill/>
          <a:ln cap="flat" cmpd="sng" w="38100">
            <a:solidFill>
              <a:srgbClr val="843C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/>
          <p:nvPr>
            <p:ph idx="1" type="body"/>
          </p:nvPr>
        </p:nvSpPr>
        <p:spPr>
          <a:xfrm>
            <a:off x="350519" y="1276981"/>
            <a:ext cx="5745481" cy="504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상세도로망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일별 시간대별 추정교통량(2017-2020 평균 데이터)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붉은색: 좁은 도로, 노란색: 넓은 도로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굵기: 혼잡 빈도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분석방법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혼잡빈도강도합: 양방향의 혼잡빈도강도 합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정규화 도로폭: width변수를 이용하여 정규화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시사점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해안선을 따라 해수욕장 근처 차량흐름 많음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속초, 고성을 가르는 7번 국도 차량흐름 많음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고성: 군청소재지인 하리 지역과 거진 해수욕장이 소재한 거진리가 가장 차량흐름 많음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75" name="Google Shape;275;p25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6" name="Google Shape;276;p25"/>
          <p:cNvSpPr txBox="1"/>
          <p:nvPr/>
        </p:nvSpPr>
        <p:spPr>
          <a:xfrm>
            <a:off x="251677" y="255100"/>
            <a:ext cx="500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혼잡빈도강도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7" name="Google Shape;2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085391"/>
            <a:ext cx="5384547" cy="5581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5"/>
          <p:cNvPicPr preferRelativeResize="0"/>
          <p:nvPr/>
        </p:nvPicPr>
        <p:blipFill rotWithShape="1">
          <a:blip r:embed="rId4">
            <a:alphaModFix/>
          </a:blip>
          <a:srcRect b="0" l="0" r="33631" t="0"/>
          <a:stretch/>
        </p:blipFill>
        <p:spPr>
          <a:xfrm>
            <a:off x="9468118" y="1085391"/>
            <a:ext cx="2373363" cy="46895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25"/>
          <p:cNvCxnSpPr>
            <a:stCxn id="280" idx="7"/>
          </p:cNvCxnSpPr>
          <p:nvPr/>
        </p:nvCxnSpPr>
        <p:spPr>
          <a:xfrm flipH="1" rot="10800000">
            <a:off x="9163852" y="2246705"/>
            <a:ext cx="1356000" cy="171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1" name="Google Shape;281;p25"/>
          <p:cNvCxnSpPr>
            <a:stCxn id="282" idx="6"/>
          </p:cNvCxnSpPr>
          <p:nvPr/>
        </p:nvCxnSpPr>
        <p:spPr>
          <a:xfrm flipH="1" rot="10800000">
            <a:off x="9562048" y="5190208"/>
            <a:ext cx="1356600" cy="63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0" name="Google Shape;280;p25"/>
          <p:cNvSpPr/>
          <p:nvPr/>
        </p:nvSpPr>
        <p:spPr>
          <a:xfrm>
            <a:off x="8257123" y="3796283"/>
            <a:ext cx="1062300" cy="1136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8499748" y="5257108"/>
            <a:ext cx="1062300" cy="1136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"/>
          <p:cNvSpPr txBox="1"/>
          <p:nvPr>
            <p:ph idx="1" type="body"/>
          </p:nvPr>
        </p:nvSpPr>
        <p:spPr>
          <a:xfrm>
            <a:off x="350524" y="1276975"/>
            <a:ext cx="5482800" cy="50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한국문화정보원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국내 지역별 관광명소데이터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관광지별 관광소요시간 집계데이터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수집방법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관광명소 : 한국문화정보원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관광지 체류시간 : 한국문화관광연구원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네비검색량 : 한국관광 데이터랩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방문객 수 : 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한국문화관광연구원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분석방법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분류:  </a:t>
            </a:r>
            <a:r>
              <a:rPr lang="ko-KR" sz="1400">
                <a:solidFill>
                  <a:srgbClr val="1D1C1D"/>
                </a:solidFill>
                <a:latin typeface="Nanum Gothic"/>
                <a:ea typeface="Nanum Gothic"/>
                <a:cs typeface="Nanum Gothic"/>
                <a:sym typeface="Nanum Gothic"/>
              </a:rPr>
              <a:t>['역사관광지', '해수욕장', '기타관광지', '지역축제', '자연관광지', '유명관광지', '일반관광지', ＇특산거리', '휴양관광지']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 선택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관광지 분류별 평균 체류시간 적용 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모든 변수(체류시간, 네비검색량, 방문객 수) 정규화 진행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88" name="Google Shape;288;p23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9" name="Google Shape;289;p23"/>
          <p:cNvSpPr txBox="1"/>
          <p:nvPr/>
        </p:nvSpPr>
        <p:spPr>
          <a:xfrm>
            <a:off x="251678" y="255100"/>
            <a:ext cx="652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관광 정보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0" name="Google Shape;2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332" y="1276975"/>
            <a:ext cx="5642644" cy="50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2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p2"/>
          <p:cNvSpPr txBox="1"/>
          <p:nvPr/>
        </p:nvSpPr>
        <p:spPr>
          <a:xfrm>
            <a:off x="251679" y="254875"/>
            <a:ext cx="526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2" name="Google Shape;102;p2"/>
          <p:cNvSpPr txBox="1"/>
          <p:nvPr>
            <p:ph idx="1" type="body"/>
          </p:nvPr>
        </p:nvSpPr>
        <p:spPr>
          <a:xfrm>
            <a:off x="642950" y="1253400"/>
            <a:ext cx="11044200" cy="519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2400">
                <a:latin typeface="Nanum Gothic"/>
                <a:ea typeface="Nanum Gothic"/>
                <a:cs typeface="Nanum Gothic"/>
                <a:sym typeface="Nanum Gothic"/>
              </a:rPr>
              <a:t>분석 배경 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2400">
                <a:latin typeface="Nanum Gothic"/>
                <a:ea typeface="Nanum Gothic"/>
                <a:cs typeface="Nanum Gothic"/>
                <a:sym typeface="Nanum Gothic"/>
              </a:rPr>
              <a:t>분석 내용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2400">
                <a:latin typeface="Nanum Gothic"/>
                <a:ea typeface="Nanum Gothic"/>
                <a:cs typeface="Nanum Gothic"/>
                <a:sym typeface="Nanum Gothic"/>
              </a:rPr>
              <a:t>모델링 및 결과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 txBox="1"/>
          <p:nvPr>
            <p:ph idx="1" type="body"/>
          </p:nvPr>
        </p:nvSpPr>
        <p:spPr>
          <a:xfrm>
            <a:off x="350524" y="1276975"/>
            <a:ext cx="5501700" cy="50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소상공인시장진흥공단 상가정보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속초고성 맛집정보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속초고성 숙박정보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속초고성 여가/오락 정보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143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분석방법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상권업소번호를 이용한 상권 수 카운팅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분류 카테고리: 음식점, 숙박, 여가/오락 선택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구간별 차등 점수 부여 : 분포를 정규화하기 위해 보상값 적용 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96" name="Google Shape;296;p22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7" name="Google Shape;297;p22"/>
          <p:cNvSpPr txBox="1"/>
          <p:nvPr/>
        </p:nvSpPr>
        <p:spPr>
          <a:xfrm>
            <a:off x="251679" y="255100"/>
            <a:ext cx="637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상권 정보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8" name="Google Shape;2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425" y="1376625"/>
            <a:ext cx="6309250" cy="48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"/>
          <p:cNvSpPr txBox="1"/>
          <p:nvPr>
            <p:ph idx="1" type="body"/>
          </p:nvPr>
        </p:nvSpPr>
        <p:spPr>
          <a:xfrm>
            <a:off x="450525" y="1177426"/>
            <a:ext cx="11003400" cy="52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읍면동 유동인구 현황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속초고성 상권정보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속초고성 100X100 격자 지도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분석방법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격자별 상권 밀집도: 격자에 포함된 상가 수 / 동단위 총 상가 수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격자별 유동인구: 읍면동 유동인구 * 격자별 상권 밀집도 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격자(노란색)가 진할수록 상권이 밀집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면적(보라색)이 밝으면 유동인구 수가 많음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04" name="Google Shape;304;p21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5" name="Google Shape;305;p21"/>
          <p:cNvSpPr txBox="1"/>
          <p:nvPr/>
        </p:nvSpPr>
        <p:spPr>
          <a:xfrm>
            <a:off x="251666" y="255100"/>
            <a:ext cx="486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유동인구분포 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6" name="Google Shape;306;p21"/>
          <p:cNvSpPr txBox="1"/>
          <p:nvPr/>
        </p:nvSpPr>
        <p:spPr>
          <a:xfrm>
            <a:off x="865775" y="3834500"/>
            <a:ext cx="3903900" cy="55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8688" l="-5179" r="0" t="-130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sp>
        <p:nvSpPr>
          <p:cNvPr id="307" name="Google Shape;307;p21"/>
          <p:cNvSpPr txBox="1"/>
          <p:nvPr/>
        </p:nvSpPr>
        <p:spPr>
          <a:xfrm>
            <a:off x="865775" y="4429811"/>
            <a:ext cx="424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· P_point = 격자별 유동인구(명)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· S_point = 격자별 상가 수(개)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· P_total = 읍면동 총 유동인구(명)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· S_total = 읍면동 총 상가 수(개)</a:t>
            </a:r>
            <a:endParaRPr sz="1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8" name="Google Shape;30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9314" y="3373263"/>
            <a:ext cx="5604375" cy="295193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1"/>
          <p:cNvSpPr txBox="1"/>
          <p:nvPr/>
        </p:nvSpPr>
        <p:spPr>
          <a:xfrm>
            <a:off x="6229350" y="1154375"/>
            <a:ext cx="5604300" cy="19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시사점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상권이 밀집된 구역일수록 유동인구가 많다.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인구와 상권이 가장 밀집된 지역은 청초호 인근 지역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고성군에서는 7번 국도를 따라 유동인구가 분포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거진리 해수욕장 주변이 고성군 내에서 상권 밀도 가장 높음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/>
          <p:nvPr>
            <p:ph idx="1" type="body"/>
          </p:nvPr>
        </p:nvSpPr>
        <p:spPr>
          <a:xfrm>
            <a:off x="350519" y="1276981"/>
            <a:ext cx="6470159" cy="504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고성군_속초시_충전기설치현황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녹색: 완속 충전기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청색: 급속 충전기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분석방법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충전기가 설치된 grid에 포함되는 기준 point 추출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15" name="Google Shape;315;p28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" name="Google Shape;316;p28"/>
          <p:cNvSpPr txBox="1"/>
          <p:nvPr/>
        </p:nvSpPr>
        <p:spPr>
          <a:xfrm>
            <a:off x="251648" y="255100"/>
            <a:ext cx="997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기존 충전소 설치현황 장소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7" name="Google Shape;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414" y="1557438"/>
            <a:ext cx="6348985" cy="448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/>
          <p:nvPr/>
        </p:nvSpPr>
        <p:spPr>
          <a:xfrm rot="-1347043">
            <a:off x="8652452" y="1242240"/>
            <a:ext cx="2040124" cy="5115208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10424936" y="1601381"/>
            <a:ext cx="141900" cy="1419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10424935" y="1819013"/>
            <a:ext cx="141900" cy="1419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28"/>
          <p:cNvSpPr txBox="1"/>
          <p:nvPr/>
        </p:nvSpPr>
        <p:spPr>
          <a:xfrm>
            <a:off x="10723977" y="1557445"/>
            <a:ext cx="95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완속 충전소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" name="Google Shape;322;p28"/>
          <p:cNvSpPr txBox="1"/>
          <p:nvPr/>
        </p:nvSpPr>
        <p:spPr>
          <a:xfrm>
            <a:off x="10555296" y="1769364"/>
            <a:ext cx="1127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급속 충전소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6ea8456d3_0_96"/>
          <p:cNvSpPr txBox="1"/>
          <p:nvPr/>
        </p:nvSpPr>
        <p:spPr>
          <a:xfrm>
            <a:off x="1981200" y="3090450"/>
            <a:ext cx="8229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latin typeface="Nanum Gothic"/>
                <a:ea typeface="Nanum Gothic"/>
                <a:cs typeface="Nanum Gothic"/>
                <a:sym typeface="Nanum Gothic"/>
              </a:rPr>
              <a:t>모델링 및 결과</a:t>
            </a:r>
            <a:endParaRPr b="1" sz="4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57ccaf63a_5_82"/>
          <p:cNvSpPr txBox="1"/>
          <p:nvPr>
            <p:ph idx="1" type="body"/>
          </p:nvPr>
        </p:nvSpPr>
        <p:spPr>
          <a:xfrm>
            <a:off x="350519" y="1276981"/>
            <a:ext cx="6462600" cy="50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Maximal Covering Location Problem (MCLP)</a:t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특징</a:t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예산 비용 제한된 환경에서 </a:t>
            </a:r>
            <a:r>
              <a:rPr b="1" lang="ko-KR" sz="1400"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수요량 최대화</a:t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b="1" lang="ko-KR" sz="14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수요 많은 지점 </a:t>
            </a:r>
            <a:r>
              <a:rPr b="1" lang="ko-KR" sz="1400"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우선</a:t>
            </a:r>
            <a:r>
              <a:rPr lang="ko-KR" sz="14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조건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설비의 위치가 수요 발생 지점으로부터 일정 거리 Residual 이내에 수요를 커버 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이때 거리 Residual을 커버리지 거리(covered distance)로 정의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cover되지 못 한 수요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는 서비스를 받지 못하는 수요가 아니라 </a:t>
            </a: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서비스를 받긴 하지만 서비스 받는 설비로부터의 거리가 커버 리지 밖에 있어 만족할 만한 서비스 수준을 제공받지 못하는 수요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를 의미</a:t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34" name="Google Shape;334;g1057ccaf63a_5_82"/>
          <p:cNvCxnSpPr/>
          <p:nvPr/>
        </p:nvCxnSpPr>
        <p:spPr>
          <a:xfrm>
            <a:off x="83890" y="839876"/>
            <a:ext cx="1202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5" name="Google Shape;335;g1057ccaf63a_5_82"/>
          <p:cNvSpPr txBox="1"/>
          <p:nvPr/>
        </p:nvSpPr>
        <p:spPr>
          <a:xfrm>
            <a:off x="251669" y="255101"/>
            <a:ext cx="66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6" name="Google Shape;336;g1057ccaf63a_5_82"/>
          <p:cNvSpPr txBox="1"/>
          <p:nvPr/>
        </p:nvSpPr>
        <p:spPr>
          <a:xfrm>
            <a:off x="3642064" y="6644104"/>
            <a:ext cx="8635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Church, Richard, and Charles ReVelle. "The maximal covering location problem." Papers of the Regional Science Association. Vol. 32. No. 1. Springer-Verlag, 1974.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7" name="Google Shape;337;g1057ccaf63a_5_82"/>
          <p:cNvGrpSpPr/>
          <p:nvPr/>
        </p:nvGrpSpPr>
        <p:grpSpPr>
          <a:xfrm>
            <a:off x="6902440" y="1439698"/>
            <a:ext cx="5097113" cy="4882801"/>
            <a:chOff x="6902440" y="1439698"/>
            <a:chExt cx="5097113" cy="4882801"/>
          </a:xfrm>
        </p:grpSpPr>
        <p:pic>
          <p:nvPicPr>
            <p:cNvPr id="338" name="Google Shape;338;g1057ccaf63a_5_82"/>
            <p:cNvPicPr preferRelativeResize="0"/>
            <p:nvPr/>
          </p:nvPicPr>
          <p:blipFill rotWithShape="1">
            <a:blip r:embed="rId3">
              <a:alphaModFix/>
            </a:blip>
            <a:srcRect b="4727" l="28304" r="29912" t="24078"/>
            <a:stretch/>
          </p:blipFill>
          <p:spPr>
            <a:xfrm>
              <a:off x="6904653" y="1439699"/>
              <a:ext cx="5094014" cy="4882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g1057ccaf63a_5_82"/>
            <p:cNvSpPr/>
            <p:nvPr/>
          </p:nvSpPr>
          <p:spPr>
            <a:xfrm>
              <a:off x="9697225" y="3436495"/>
              <a:ext cx="415200" cy="415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40" name="Google Shape;340;g1057ccaf63a_5_82"/>
            <p:cNvCxnSpPr/>
            <p:nvPr/>
          </p:nvCxnSpPr>
          <p:spPr>
            <a:xfrm>
              <a:off x="6904653" y="3436495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1" name="Google Shape;341;g1057ccaf63a_5_82"/>
            <p:cNvCxnSpPr/>
            <p:nvPr/>
          </p:nvCxnSpPr>
          <p:spPr>
            <a:xfrm>
              <a:off x="6903692" y="3858031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2" name="Google Shape;342;g1057ccaf63a_5_82"/>
            <p:cNvCxnSpPr/>
            <p:nvPr/>
          </p:nvCxnSpPr>
          <p:spPr>
            <a:xfrm>
              <a:off x="6902441" y="6094063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3" name="Google Shape;343;g1057ccaf63a_5_82"/>
            <p:cNvCxnSpPr/>
            <p:nvPr/>
          </p:nvCxnSpPr>
          <p:spPr>
            <a:xfrm>
              <a:off x="6903691" y="4297743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4" name="Google Shape;344;g1057ccaf63a_5_82"/>
            <p:cNvCxnSpPr/>
            <p:nvPr/>
          </p:nvCxnSpPr>
          <p:spPr>
            <a:xfrm>
              <a:off x="6903691" y="4719965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5" name="Google Shape;345;g1057ccaf63a_5_82"/>
            <p:cNvCxnSpPr/>
            <p:nvPr/>
          </p:nvCxnSpPr>
          <p:spPr>
            <a:xfrm>
              <a:off x="6903690" y="5662409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6" name="Google Shape;346;g1057ccaf63a_5_82"/>
            <p:cNvCxnSpPr/>
            <p:nvPr/>
          </p:nvCxnSpPr>
          <p:spPr>
            <a:xfrm>
              <a:off x="6903690" y="5167173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7" name="Google Shape;347;g1057ccaf63a_5_82"/>
            <p:cNvCxnSpPr/>
            <p:nvPr/>
          </p:nvCxnSpPr>
          <p:spPr>
            <a:xfrm>
              <a:off x="9697225" y="1439699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8" name="Google Shape;348;g1057ccaf63a_5_82"/>
            <p:cNvCxnSpPr/>
            <p:nvPr/>
          </p:nvCxnSpPr>
          <p:spPr>
            <a:xfrm>
              <a:off x="10112515" y="1439699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9" name="Google Shape;349;g1057ccaf63a_5_82"/>
            <p:cNvCxnSpPr/>
            <p:nvPr/>
          </p:nvCxnSpPr>
          <p:spPr>
            <a:xfrm>
              <a:off x="10549728" y="1439699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0" name="Google Shape;350;g1057ccaf63a_5_82"/>
            <p:cNvCxnSpPr/>
            <p:nvPr/>
          </p:nvCxnSpPr>
          <p:spPr>
            <a:xfrm>
              <a:off x="10994436" y="1439699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1" name="Google Shape;351;g1057ccaf63a_5_82"/>
            <p:cNvCxnSpPr/>
            <p:nvPr/>
          </p:nvCxnSpPr>
          <p:spPr>
            <a:xfrm>
              <a:off x="11431649" y="1439699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2" name="Google Shape;352;g1057ccaf63a_5_82"/>
            <p:cNvCxnSpPr/>
            <p:nvPr/>
          </p:nvCxnSpPr>
          <p:spPr>
            <a:xfrm>
              <a:off x="11853872" y="1439698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3" name="Google Shape;353;g1057ccaf63a_5_82"/>
            <p:cNvCxnSpPr/>
            <p:nvPr/>
          </p:nvCxnSpPr>
          <p:spPr>
            <a:xfrm>
              <a:off x="9270568" y="1439698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4" name="Google Shape;354;g1057ccaf63a_5_82"/>
            <p:cNvCxnSpPr/>
            <p:nvPr/>
          </p:nvCxnSpPr>
          <p:spPr>
            <a:xfrm>
              <a:off x="8838352" y="1439698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5" name="Google Shape;355;g1057ccaf63a_5_82"/>
            <p:cNvCxnSpPr/>
            <p:nvPr/>
          </p:nvCxnSpPr>
          <p:spPr>
            <a:xfrm>
              <a:off x="8398641" y="1439698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6" name="Google Shape;356;g1057ccaf63a_5_82"/>
            <p:cNvCxnSpPr/>
            <p:nvPr/>
          </p:nvCxnSpPr>
          <p:spPr>
            <a:xfrm>
              <a:off x="7959941" y="1439698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7" name="Google Shape;357;g1057ccaf63a_5_82"/>
            <p:cNvCxnSpPr/>
            <p:nvPr/>
          </p:nvCxnSpPr>
          <p:spPr>
            <a:xfrm>
              <a:off x="7527725" y="1439698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8" name="Google Shape;358;g1057ccaf63a_5_82"/>
            <p:cNvCxnSpPr/>
            <p:nvPr/>
          </p:nvCxnSpPr>
          <p:spPr>
            <a:xfrm>
              <a:off x="7095509" y="1439698"/>
              <a:ext cx="0" cy="48828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9" name="Google Shape;359;g1057ccaf63a_5_82"/>
            <p:cNvCxnSpPr/>
            <p:nvPr/>
          </p:nvCxnSpPr>
          <p:spPr>
            <a:xfrm>
              <a:off x="6902440" y="3079230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0" name="Google Shape;360;g1057ccaf63a_5_82"/>
            <p:cNvCxnSpPr/>
            <p:nvPr/>
          </p:nvCxnSpPr>
          <p:spPr>
            <a:xfrm>
              <a:off x="6902440" y="2706975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1" name="Google Shape;361;g1057ccaf63a_5_82"/>
            <p:cNvCxnSpPr/>
            <p:nvPr/>
          </p:nvCxnSpPr>
          <p:spPr>
            <a:xfrm>
              <a:off x="6902440" y="2319729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2" name="Google Shape;362;g1057ccaf63a_5_82"/>
            <p:cNvCxnSpPr/>
            <p:nvPr/>
          </p:nvCxnSpPr>
          <p:spPr>
            <a:xfrm>
              <a:off x="6902440" y="1954968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3" name="Google Shape;363;g1057ccaf63a_5_82"/>
            <p:cNvCxnSpPr/>
            <p:nvPr/>
          </p:nvCxnSpPr>
          <p:spPr>
            <a:xfrm>
              <a:off x="6902440" y="1582712"/>
              <a:ext cx="50949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64" name="Google Shape;364;g1057ccaf63a_5_82"/>
          <p:cNvGrpSpPr/>
          <p:nvPr/>
        </p:nvGrpSpPr>
        <p:grpSpPr>
          <a:xfrm>
            <a:off x="7013069" y="1609145"/>
            <a:ext cx="4336200" cy="4336200"/>
            <a:chOff x="7013069" y="1609145"/>
            <a:chExt cx="4336200" cy="4336200"/>
          </a:xfrm>
        </p:grpSpPr>
        <p:sp>
          <p:nvSpPr>
            <p:cNvPr id="365" name="Google Shape;365;g1057ccaf63a_5_82"/>
            <p:cNvSpPr/>
            <p:nvPr/>
          </p:nvSpPr>
          <p:spPr>
            <a:xfrm>
              <a:off x="7013069" y="1609145"/>
              <a:ext cx="4336200" cy="4336200"/>
            </a:xfrm>
            <a:prstGeom prst="ellipse">
              <a:avLst/>
            </a:prstGeom>
            <a:solidFill>
              <a:srgbClr val="FF0000">
                <a:alpha val="29800"/>
              </a:srgbClr>
            </a:solidFill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66" name="Google Shape;366;g1057ccaf63a_5_82"/>
            <p:cNvCxnSpPr>
              <a:stCxn id="365" idx="2"/>
              <a:endCxn id="367" idx="2"/>
            </p:cNvCxnSpPr>
            <p:nvPr/>
          </p:nvCxnSpPr>
          <p:spPr>
            <a:xfrm>
              <a:off x="7013069" y="3777245"/>
              <a:ext cx="2117400" cy="6000"/>
            </a:xfrm>
            <a:prstGeom prst="straightConnector1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367" name="Google Shape;367;g1057ccaf63a_5_82"/>
            <p:cNvSpPr/>
            <p:nvPr/>
          </p:nvSpPr>
          <p:spPr>
            <a:xfrm>
              <a:off x="9130545" y="3701294"/>
              <a:ext cx="164100" cy="164100"/>
            </a:xfrm>
            <a:prstGeom prst="ellipse">
              <a:avLst/>
            </a:prstGeom>
            <a:solidFill>
              <a:srgbClr val="FF0000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8" name="Google Shape;368;g1057ccaf63a_5_82"/>
          <p:cNvSpPr txBox="1"/>
          <p:nvPr/>
        </p:nvSpPr>
        <p:spPr>
          <a:xfrm>
            <a:off x="7851386" y="3545614"/>
            <a:ext cx="59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500m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/>
          <p:nvPr>
            <p:ph idx="1" type="body"/>
          </p:nvPr>
        </p:nvSpPr>
        <p:spPr>
          <a:xfrm>
            <a:off x="350520" y="1276981"/>
            <a:ext cx="6257612" cy="51149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Maximal Covering Location Problem (MCLP)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Formulation 적용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143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143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143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143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143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1430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급속 충전소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설치 가능한 기준point만 추출하여 y에 부여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K= </a:t>
            </a:r>
            <a:r>
              <a:rPr lang="ko-KR" sz="1400"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50, 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커버리지 거리: </a:t>
            </a:r>
            <a:r>
              <a:rPr lang="ko-KR" sz="1400"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ko-KR" sz="1400"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00m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, 후보 장소: 급속 충전소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2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입지선정지수가 가장 높은 </a:t>
            </a:r>
            <a:r>
              <a:rPr lang="ko-KR" sz="1400"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5000개 point</a:t>
            </a:r>
            <a:endParaRPr sz="1400">
              <a:highlight>
                <a:srgbClr val="FFFF00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74" name="Google Shape;374;p36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5" name="Google Shape;375;p36"/>
          <p:cNvSpPr txBox="1"/>
          <p:nvPr/>
        </p:nvSpPr>
        <p:spPr>
          <a:xfrm>
            <a:off x="251669" y="255101"/>
            <a:ext cx="66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6" name="Google Shape;37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426" y="2073900"/>
            <a:ext cx="3741821" cy="180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6"/>
          <p:cNvSpPr txBox="1"/>
          <p:nvPr/>
        </p:nvSpPr>
        <p:spPr>
          <a:xfrm>
            <a:off x="3642064" y="6644104"/>
            <a:ext cx="863575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Church, Richard, and Charles ReVelle. "The maximal covering location problem." Papers of the Regional Science Association. Vol. 32. No. 1. Springer-Verlag, 1974.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78" name="Google Shape;378;p36"/>
          <p:cNvGraphicFramePr/>
          <p:nvPr/>
        </p:nvGraphicFramePr>
        <p:xfrm>
          <a:off x="6675575" y="12676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{D19ED3FE-E823-4883-AC15-9323F8680CDA}</a:tableStyleId>
              </a:tblPr>
              <a:tblGrid>
                <a:gridCol w="640400"/>
                <a:gridCol w="4310250"/>
              </a:tblGrid>
              <a:tr h="2495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Mathematical statement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24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수요 포인트 index 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설비 후보지역 index 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수요 포인트 집합 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설비 후보지역 집합 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K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총 설치해야 하는 설비 개수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x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설비 후보 지역 중 위치 j에 설비가 설치되면 1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y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적어도 하나의 설비로 그 포인트가 커버가 되면 1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79" name="Google Shape;379;p36"/>
          <p:cNvGraphicFramePr/>
          <p:nvPr/>
        </p:nvGraphicFramePr>
        <p:xfrm>
          <a:off x="6641825" y="440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{D19ED3FE-E823-4883-AC15-9323F8680CDA}</a:tableStyleId>
              </a:tblPr>
              <a:tblGrid>
                <a:gridCol w="2509075"/>
                <a:gridCol w="2509075"/>
              </a:tblGrid>
              <a:tr h="2954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Description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2954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목적함수, 가중치 w인 수요 포인트를 최대한 커버하게 해라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672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수요포인트 i는 설비 후보 지역이 커버하는 거리안에서 적어도 하나 이상의 설비로 부터 커버가 된다. 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072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총 설치할 설비는 K개 이다. 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4" name="Google Shape;384;p34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5" name="Google Shape;385;p34"/>
          <p:cNvSpPr txBox="1"/>
          <p:nvPr/>
        </p:nvSpPr>
        <p:spPr>
          <a:xfrm>
            <a:off x="251669" y="255101"/>
            <a:ext cx="66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모델링 결과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6" name="Google Shape;3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950" y="985850"/>
            <a:ext cx="3882549" cy="570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5125" y="985850"/>
            <a:ext cx="4012245" cy="570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673" y="1057500"/>
            <a:ext cx="4316789" cy="5550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37"/>
          <p:cNvCxnSpPr/>
          <p:nvPr/>
        </p:nvCxnSpPr>
        <p:spPr>
          <a:xfrm>
            <a:off x="83890" y="839876"/>
            <a:ext cx="1202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4" name="Google Shape;394;p37"/>
          <p:cNvSpPr txBox="1"/>
          <p:nvPr/>
        </p:nvSpPr>
        <p:spPr>
          <a:xfrm>
            <a:off x="251669" y="255101"/>
            <a:ext cx="66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모델링 결과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5" name="Google Shape;395;p37"/>
          <p:cNvSpPr/>
          <p:nvPr/>
        </p:nvSpPr>
        <p:spPr>
          <a:xfrm>
            <a:off x="10049311" y="1124581"/>
            <a:ext cx="141900" cy="1419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37"/>
          <p:cNvSpPr/>
          <p:nvPr/>
        </p:nvSpPr>
        <p:spPr>
          <a:xfrm>
            <a:off x="10049310" y="1576394"/>
            <a:ext cx="141900" cy="1419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37"/>
          <p:cNvSpPr/>
          <p:nvPr/>
        </p:nvSpPr>
        <p:spPr>
          <a:xfrm>
            <a:off x="10049310" y="1342213"/>
            <a:ext cx="141900" cy="1419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37"/>
          <p:cNvSpPr txBox="1"/>
          <p:nvPr/>
        </p:nvSpPr>
        <p:spPr>
          <a:xfrm>
            <a:off x="10348352" y="1080645"/>
            <a:ext cx="95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개발가능지역</a:t>
            </a:r>
            <a:endParaRPr/>
          </a:p>
        </p:txBody>
      </p:sp>
      <p:sp>
        <p:nvSpPr>
          <p:cNvPr id="399" name="Google Shape;399;p37"/>
          <p:cNvSpPr txBox="1"/>
          <p:nvPr/>
        </p:nvSpPr>
        <p:spPr>
          <a:xfrm>
            <a:off x="10179671" y="1292564"/>
            <a:ext cx="1127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급속충전소</a:t>
            </a:r>
            <a:endParaRPr/>
          </a:p>
        </p:txBody>
      </p:sp>
      <p:sp>
        <p:nvSpPr>
          <p:cNvPr id="400" name="Google Shape;400;p37"/>
          <p:cNvSpPr txBox="1"/>
          <p:nvPr/>
        </p:nvSpPr>
        <p:spPr>
          <a:xfrm>
            <a:off x="10179671" y="1526745"/>
            <a:ext cx="1127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급속충전소 제안</a:t>
            </a:r>
            <a:endParaRPr/>
          </a:p>
        </p:txBody>
      </p:sp>
      <p:pic>
        <p:nvPicPr>
          <p:cNvPr id="401" name="Google Shape;401;p37"/>
          <p:cNvPicPr preferRelativeResize="0"/>
          <p:nvPr/>
        </p:nvPicPr>
        <p:blipFill rotWithShape="1">
          <a:blip r:embed="rId4">
            <a:alphaModFix/>
          </a:blip>
          <a:srcRect b="48953" l="0" r="0" t="0"/>
          <a:stretch/>
        </p:blipFill>
        <p:spPr>
          <a:xfrm>
            <a:off x="860625" y="1057499"/>
            <a:ext cx="2246438" cy="555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7"/>
          <p:cNvPicPr preferRelativeResize="0"/>
          <p:nvPr/>
        </p:nvPicPr>
        <p:blipFill rotWithShape="1">
          <a:blip r:embed="rId4">
            <a:alphaModFix/>
          </a:blip>
          <a:srcRect b="0" l="0" r="0" t="51045"/>
          <a:stretch/>
        </p:blipFill>
        <p:spPr>
          <a:xfrm>
            <a:off x="3937650" y="1057500"/>
            <a:ext cx="2246450" cy="55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7" name="Google Shape;407;p39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8" name="Google Shape;408;p39"/>
          <p:cNvSpPr txBox="1"/>
          <p:nvPr/>
        </p:nvSpPr>
        <p:spPr>
          <a:xfrm>
            <a:off x="251669" y="255101"/>
            <a:ext cx="66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기대효과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9" name="Google Shape;409;p39"/>
          <p:cNvSpPr txBox="1"/>
          <p:nvPr/>
        </p:nvSpPr>
        <p:spPr>
          <a:xfrm>
            <a:off x="399873" y="2868000"/>
            <a:ext cx="4087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정책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정부 친환경 정책과 fit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향후 관련 예산확보 유리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다른 정책과 시너지 기대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2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ex) 고속도로 통행료 감면, 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주차비 감면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0" name="Google Shape;410;p39"/>
          <p:cNvSpPr txBox="1"/>
          <p:nvPr/>
        </p:nvSpPr>
        <p:spPr>
          <a:xfrm>
            <a:off x="399873" y="1227388"/>
            <a:ext cx="2829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경제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전기차 이용 방문객 증가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지자체 홍보 효과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지역 상권 활성화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1" name="Google Shape;411;p39"/>
          <p:cNvSpPr txBox="1"/>
          <p:nvPr/>
        </p:nvSpPr>
        <p:spPr>
          <a:xfrm>
            <a:off x="399873" y="4831988"/>
            <a:ext cx="441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사회 문화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친환경적 이미지 구축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접근성 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및 입지조건에 대한 부정적 인식</a:t>
            </a: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개선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8"/>
          <p:cNvSpPr txBox="1"/>
          <p:nvPr/>
        </p:nvSpPr>
        <p:spPr>
          <a:xfrm>
            <a:off x="321150" y="1113675"/>
            <a:ext cx="11549700" cy="54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한계점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방문자 전기 자동차 대수 추정의 한계점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과거와 현재의 전기 자동차로 속초 고성 지역에 방문한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정확한 기간별 수요를 모르기 때문에 평균 월 전기차 방문을 추정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하였다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유동인구 추정의 한계점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수집의 어려움 : 실제 격자별 유동인구를 구하기 위해서는 큰 비용이 필요함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수요를 추정한 대체 데이터 사용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교통량 데이터의 한계점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관련 데이터를 추정이 아닌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측정으로 수집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하였으나, 데이터 자체가 과거(2017년, 2018년) 데이터 이기 때문에 현재와 괴리가 있다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모델 성능 저하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상관관계가 비슷한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x-feature가 많아서 모델의 설명력이 낮고 회귀모형의 R-square 값이 높지 않다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향후 개선 방안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상세한 전기차(친환경 자동차 포함)에 방문 기록 외 관련 데이터를 수집할 수 있으면 더 나은 제안을 할 수 있을 것이다.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세부적인 유동인구 데이터를 얻을 수 있다면 모델의 성능을 개선할 수 있을 것이다.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최신의 측정치를 활용하면 모델의 성능을 높일 수 있을 것이다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다양한 x-feature 개발을 통해 모델의 설명력을 높일 필요가 있다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17" name="Google Shape;417;p38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8" name="Google Shape;418;p38"/>
          <p:cNvSpPr txBox="1"/>
          <p:nvPr/>
        </p:nvSpPr>
        <p:spPr>
          <a:xfrm>
            <a:off x="251669" y="255101"/>
            <a:ext cx="66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한계점 &amp; 향후 개선 방안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12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8" name="Google Shape;10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616" y="1814118"/>
            <a:ext cx="7681725" cy="45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2"/>
          <p:cNvSpPr txBox="1"/>
          <p:nvPr/>
        </p:nvSpPr>
        <p:spPr>
          <a:xfrm>
            <a:off x="4171332" y="6627168"/>
            <a:ext cx="799454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동아일보 – </a:t>
            </a:r>
            <a:r>
              <a:rPr lang="ko-KR" sz="9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https://www.donga.com/news/Opinion/article/all/20210301/105656294/1</a:t>
            </a: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연합뉴스 - </a:t>
            </a:r>
            <a:r>
              <a:rPr lang="ko-KR" sz="9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https://www.yna.co.kr/view/GYH20210907001100044</a:t>
            </a: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0" name="Google Shape;110;p12"/>
          <p:cNvPicPr preferRelativeResize="0"/>
          <p:nvPr/>
        </p:nvPicPr>
        <p:blipFill rotWithShape="1">
          <a:blip r:embed="rId6">
            <a:alphaModFix/>
          </a:blip>
          <a:srcRect b="5888" l="0" r="0" t="0"/>
          <a:stretch/>
        </p:blipFill>
        <p:spPr>
          <a:xfrm>
            <a:off x="8587450" y="1814125"/>
            <a:ext cx="3247549" cy="458502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2"/>
          <p:cNvSpPr txBox="1"/>
          <p:nvPr>
            <p:ph idx="1" type="body"/>
          </p:nvPr>
        </p:nvSpPr>
        <p:spPr>
          <a:xfrm>
            <a:off x="432625" y="1118013"/>
            <a:ext cx="72045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전기차 보급 </a:t>
            </a:r>
            <a:r>
              <a:rPr b="1" lang="ko-KR" sz="2000">
                <a:solidFill>
                  <a:srgbClr val="1B1B1B"/>
                </a:solidFill>
                <a:latin typeface="Nanum Gothic"/>
                <a:ea typeface="Nanum Gothic"/>
                <a:cs typeface="Nanum Gothic"/>
                <a:sym typeface="Nanum Gothic"/>
              </a:rPr>
              <a:t>현 주소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2" name="Google Shape;112;p12"/>
          <p:cNvSpPr txBox="1"/>
          <p:nvPr/>
        </p:nvSpPr>
        <p:spPr>
          <a:xfrm>
            <a:off x="251669" y="255101"/>
            <a:ext cx="891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배경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3" name="Google Shape;423;p31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4" name="Google Shape;424;p31"/>
          <p:cNvSpPr txBox="1"/>
          <p:nvPr/>
        </p:nvSpPr>
        <p:spPr>
          <a:xfrm>
            <a:off x="251669" y="255101"/>
            <a:ext cx="66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상관관계 분석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25" name="Google Shape;4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150" y="1078124"/>
            <a:ext cx="9273301" cy="55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2"/>
          <p:cNvSpPr txBox="1"/>
          <p:nvPr>
            <p:ph idx="1" type="body"/>
          </p:nvPr>
        </p:nvSpPr>
        <p:spPr>
          <a:xfrm>
            <a:off x="350525" y="972175"/>
            <a:ext cx="6036000" cy="50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선형회귀분석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𝑌𝑖를 설명하는 𝑋𝑖와의 상관관계인 𝛽𝑖 를 </a:t>
            </a: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선형 회귀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로 학습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X feature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교통량 11시 &amp; 교통량 14시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혼잡빈도강도합 &amp; 혼잡시간강도합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관광지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(score stay, 네비검색량, 방문객수, 동유동인구)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상권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(score search point, score view count, score review count, score stay, 동 유동인구) 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&amp; </a:t>
            </a: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격자별 유동인구 현황</a:t>
            </a:r>
            <a:endParaRPr sz="1400">
              <a:highlight>
                <a:srgbClr val="FFFF00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Y feature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 : 각 기준 point의 급속 충전소 cover 유무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X feature coefficient chart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31" name="Google Shape;431;p32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2" name="Google Shape;432;p32"/>
          <p:cNvSpPr txBox="1"/>
          <p:nvPr/>
        </p:nvSpPr>
        <p:spPr>
          <a:xfrm>
            <a:off x="251669" y="255101"/>
            <a:ext cx="66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인과관계 분석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3" name="Google Shape;4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075" y="4689588"/>
            <a:ext cx="3757625" cy="20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925" y="1062350"/>
            <a:ext cx="4839550" cy="41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4775" y="5241247"/>
            <a:ext cx="4191175" cy="12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2"/>
          <p:cNvSpPr/>
          <p:nvPr/>
        </p:nvSpPr>
        <p:spPr>
          <a:xfrm>
            <a:off x="9963150" y="1928825"/>
            <a:ext cx="423900" cy="1857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37" name="Google Shape;437;p32"/>
          <p:cNvSpPr/>
          <p:nvPr/>
        </p:nvSpPr>
        <p:spPr>
          <a:xfrm>
            <a:off x="9963150" y="3529000"/>
            <a:ext cx="342900" cy="1716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38" name="Google Shape;438;p32"/>
          <p:cNvSpPr/>
          <p:nvPr/>
        </p:nvSpPr>
        <p:spPr>
          <a:xfrm>
            <a:off x="8543925" y="1409725"/>
            <a:ext cx="423900" cy="18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39" name="Google Shape;439;p32"/>
          <p:cNvSpPr/>
          <p:nvPr/>
        </p:nvSpPr>
        <p:spPr>
          <a:xfrm>
            <a:off x="8543925" y="1673494"/>
            <a:ext cx="423900" cy="185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40" name="Google Shape;440;p32"/>
          <p:cNvSpPr/>
          <p:nvPr/>
        </p:nvSpPr>
        <p:spPr>
          <a:xfrm>
            <a:off x="8543925" y="1937263"/>
            <a:ext cx="423900" cy="18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41" name="Google Shape;441;p32"/>
          <p:cNvSpPr/>
          <p:nvPr/>
        </p:nvSpPr>
        <p:spPr>
          <a:xfrm>
            <a:off x="8543925" y="2201033"/>
            <a:ext cx="423900" cy="185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42" name="Google Shape;442;p32"/>
          <p:cNvSpPr/>
          <p:nvPr/>
        </p:nvSpPr>
        <p:spPr>
          <a:xfrm>
            <a:off x="8543925" y="2464802"/>
            <a:ext cx="423900" cy="18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43" name="Google Shape;443;p32"/>
          <p:cNvSpPr/>
          <p:nvPr/>
        </p:nvSpPr>
        <p:spPr>
          <a:xfrm>
            <a:off x="8543925" y="2728571"/>
            <a:ext cx="423900" cy="18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44" name="Google Shape;444;p32"/>
          <p:cNvSpPr/>
          <p:nvPr/>
        </p:nvSpPr>
        <p:spPr>
          <a:xfrm>
            <a:off x="8543925" y="2992340"/>
            <a:ext cx="423900" cy="185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45" name="Google Shape;445;p32"/>
          <p:cNvSpPr/>
          <p:nvPr/>
        </p:nvSpPr>
        <p:spPr>
          <a:xfrm>
            <a:off x="8543925" y="3256110"/>
            <a:ext cx="423900" cy="185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46" name="Google Shape;446;p32"/>
          <p:cNvSpPr/>
          <p:nvPr/>
        </p:nvSpPr>
        <p:spPr>
          <a:xfrm>
            <a:off x="8543925" y="3519879"/>
            <a:ext cx="423900" cy="185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47" name="Google Shape;447;p32"/>
          <p:cNvSpPr/>
          <p:nvPr/>
        </p:nvSpPr>
        <p:spPr>
          <a:xfrm>
            <a:off x="8543925" y="3783648"/>
            <a:ext cx="423900" cy="185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48" name="Google Shape;448;p32"/>
          <p:cNvSpPr/>
          <p:nvPr/>
        </p:nvSpPr>
        <p:spPr>
          <a:xfrm>
            <a:off x="8543925" y="4047417"/>
            <a:ext cx="423900" cy="18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49" name="Google Shape;449;p32"/>
          <p:cNvSpPr/>
          <p:nvPr/>
        </p:nvSpPr>
        <p:spPr>
          <a:xfrm>
            <a:off x="8543925" y="4311187"/>
            <a:ext cx="423900" cy="185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50" name="Google Shape;450;p32"/>
          <p:cNvSpPr/>
          <p:nvPr/>
        </p:nvSpPr>
        <p:spPr>
          <a:xfrm>
            <a:off x="8543925" y="4574956"/>
            <a:ext cx="423900" cy="185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51" name="Google Shape;451;p32"/>
          <p:cNvSpPr/>
          <p:nvPr/>
        </p:nvSpPr>
        <p:spPr>
          <a:xfrm>
            <a:off x="8543925" y="4838725"/>
            <a:ext cx="423900" cy="18570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  <p:sp>
        <p:nvSpPr>
          <p:cNvPr id="452" name="Google Shape;452;p32"/>
          <p:cNvSpPr/>
          <p:nvPr/>
        </p:nvSpPr>
        <p:spPr>
          <a:xfrm>
            <a:off x="5274438" y="4964875"/>
            <a:ext cx="898500" cy="1490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2"/>
          <p:cNvSpPr/>
          <p:nvPr/>
        </p:nvSpPr>
        <p:spPr>
          <a:xfrm>
            <a:off x="9963150" y="1673500"/>
            <a:ext cx="423900" cy="1857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54" name="Google Shape;454;p32"/>
          <p:cNvSpPr/>
          <p:nvPr/>
        </p:nvSpPr>
        <p:spPr>
          <a:xfrm>
            <a:off x="4147775" y="4760650"/>
            <a:ext cx="423900" cy="185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0"/>
          <p:cNvSpPr txBox="1"/>
          <p:nvPr>
            <p:ph type="title"/>
          </p:nvPr>
        </p:nvSpPr>
        <p:spPr>
          <a:xfrm>
            <a:off x="838200" y="27662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감사합니다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251" y="1095550"/>
            <a:ext cx="7027200" cy="33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"/>
          <p:cNvSpPr txBox="1"/>
          <p:nvPr/>
        </p:nvSpPr>
        <p:spPr>
          <a:xfrm>
            <a:off x="7382320" y="6669421"/>
            <a:ext cx="488029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한국관광데이터랩 - https://datalab.visitkorea.or.kr/datalab/portal/tae/getDomTourExmn.do</a:t>
            </a:r>
            <a:endParaRPr/>
          </a:p>
        </p:txBody>
      </p:sp>
      <p:cxnSp>
        <p:nvCxnSpPr>
          <p:cNvPr id="466" name="Google Shape;466;p3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7" name="Google Shape;467;p3"/>
          <p:cNvSpPr/>
          <p:nvPr/>
        </p:nvSpPr>
        <p:spPr>
          <a:xfrm>
            <a:off x="4052409" y="1446738"/>
            <a:ext cx="436200" cy="21732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3"/>
          <p:cNvSpPr txBox="1"/>
          <p:nvPr/>
        </p:nvSpPr>
        <p:spPr>
          <a:xfrm>
            <a:off x="261257" y="255101"/>
            <a:ext cx="61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별첨 1.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9" name="Google Shape;469;p3"/>
          <p:cNvSpPr txBox="1"/>
          <p:nvPr/>
        </p:nvSpPr>
        <p:spPr>
          <a:xfrm>
            <a:off x="7568843" y="1279618"/>
            <a:ext cx="4285800" cy="3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•"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시,도기준 전국 주요 여행지 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경기도 1위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강원도 2위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•"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일반여행 및 관광여행 모두에 해당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•"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경기도는 당일치기 여행 또는 1박여행 위주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•"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강원도는 제주를 제외한 모든 여행지 중 가장 긴 평균 체류시간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0" name="Google Shape;47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250" y="3644980"/>
            <a:ext cx="7037201" cy="302444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"/>
          <p:cNvSpPr/>
          <p:nvPr/>
        </p:nvSpPr>
        <p:spPr>
          <a:xfrm>
            <a:off x="4052409" y="3971107"/>
            <a:ext cx="436200" cy="21732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0950" y="1519085"/>
            <a:ext cx="5108661" cy="415806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"/>
          <p:cNvSpPr txBox="1"/>
          <p:nvPr/>
        </p:nvSpPr>
        <p:spPr>
          <a:xfrm>
            <a:off x="8117054" y="6634895"/>
            <a:ext cx="407494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강원통계정보 - http://stat.gwd.go.kr/sub/sub01_02_05_03.asp?s_year=2019</a:t>
            </a:r>
            <a:endParaRPr/>
          </a:p>
        </p:txBody>
      </p:sp>
      <p:pic>
        <p:nvPicPr>
          <p:cNvPr id="478" name="Google Shape;478;p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161" y="4135452"/>
            <a:ext cx="4935000" cy="258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4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0" name="Google Shape;480;p4"/>
          <p:cNvSpPr txBox="1"/>
          <p:nvPr/>
        </p:nvSpPr>
        <p:spPr>
          <a:xfrm>
            <a:off x="261257" y="255101"/>
            <a:ext cx="613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별첨 2.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1" name="Google Shape;481;p4"/>
          <p:cNvSpPr txBox="1"/>
          <p:nvPr/>
        </p:nvSpPr>
        <p:spPr>
          <a:xfrm>
            <a:off x="343100" y="1108783"/>
            <a:ext cx="5786700" cy="3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476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•"/>
            </a:pPr>
            <a:r>
              <a:rPr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강원도 주요 시, 군 별 방문객 수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강릉시 1위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속초시 2위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고성군은 하위권 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2" marL="1200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고성 방문 시 속초를 반드시 통과해야 하는 것은 아니나 고성군 접근 방법 중 속초시를 통하는 방식이 가장 합리적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2" marL="12001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i="0" lang="ko-KR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46번 국도가 유일한 대안이며 서울 출발 시 소요시간 1.5배 이상 증가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1" marL="742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속초 + 고성의 경우 강릉시 방문객 상회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2" marL="1200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2019년 강원도 방문객: 약11,996만 명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2" marL="1200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2019년 속초 + 고성 방문객: 약2400만 명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6" name="Google Shape;486;p10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7" name="Google Shape;487;p10"/>
          <p:cNvSpPr txBox="1"/>
          <p:nvPr/>
        </p:nvSpPr>
        <p:spPr>
          <a:xfrm>
            <a:off x="251669" y="255101"/>
            <a:ext cx="810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별첨 3.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8" name="Google Shape;488;p10"/>
          <p:cNvSpPr txBox="1"/>
          <p:nvPr/>
        </p:nvSpPr>
        <p:spPr>
          <a:xfrm>
            <a:off x="1362966" y="1169799"/>
            <a:ext cx="94836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>
                <a:solidFill>
                  <a:srgbClr val="222222"/>
                </a:solidFill>
                <a:latin typeface="Nanum Gothic"/>
                <a:ea typeface="Nanum Gothic"/>
                <a:cs typeface="Nanum Gothic"/>
                <a:sym typeface="Nanum Gothic"/>
              </a:rPr>
              <a:t>박규호, 전현명, 정갑채, &amp; 손봉수. (2017). 전기자동차 충전행태분석. 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800">
                <a:solidFill>
                  <a:srgbClr val="222222"/>
                </a:solidFill>
                <a:latin typeface="Nanum Gothic"/>
                <a:ea typeface="Nanum Gothic"/>
                <a:cs typeface="Nanum Gothic"/>
                <a:sym typeface="Nanum Gothic"/>
              </a:rPr>
              <a:t>Journal of Korean Society of Transportation</a:t>
            </a:r>
            <a:r>
              <a:rPr i="0" lang="ko-KR" sz="1800">
                <a:solidFill>
                  <a:srgbClr val="222222"/>
                </a:solidFill>
                <a:latin typeface="Nanum Gothic"/>
                <a:ea typeface="Nanum Gothic"/>
                <a:cs typeface="Nanum Gothic"/>
                <a:sym typeface="Nanum Gothic"/>
              </a:rPr>
              <a:t>, </a:t>
            </a:r>
            <a:r>
              <a:rPr i="1" lang="ko-KR" sz="1800">
                <a:solidFill>
                  <a:srgbClr val="222222"/>
                </a:solidFill>
                <a:latin typeface="Nanum Gothic"/>
                <a:ea typeface="Nanum Gothic"/>
                <a:cs typeface="Nanum Gothic"/>
                <a:sym typeface="Nanum Gothic"/>
              </a:rPr>
              <a:t>35</a:t>
            </a:r>
            <a:r>
              <a:rPr i="0" lang="ko-KR" sz="1800">
                <a:solidFill>
                  <a:srgbClr val="222222"/>
                </a:solidFill>
                <a:latin typeface="Nanum Gothic"/>
                <a:ea typeface="Nanum Gothic"/>
                <a:cs typeface="Nanum Gothic"/>
                <a:sym typeface="Nanum Gothic"/>
              </a:rPr>
              <a:t>(3), 210-219.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9" name="Google Shape;489;p10"/>
          <p:cNvSpPr txBox="1"/>
          <p:nvPr/>
        </p:nvSpPr>
        <p:spPr>
          <a:xfrm>
            <a:off x="844725" y="2146201"/>
            <a:ext cx="105201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전기자동차의 운행가능거리 한계로 인해 </a:t>
            </a:r>
            <a:r>
              <a:rPr b="1"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공공 급속충전기 수요를 분석하고 이를 공급하는 계획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 필요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714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0" u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0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충전기를 설치하기 위한 입지선정 기준을 정할 때 </a:t>
            </a:r>
            <a:r>
              <a:rPr b="1" i="1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충전 수요와 이용자 편의성, 충전설비 설치 용이성</a:t>
            </a:r>
            <a:r>
              <a:rPr i="0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 고려하여야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714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0" u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0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Lee Y. G.(2013)는 통행을 하는 이용자의 </a:t>
            </a:r>
            <a:r>
              <a:rPr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경로와 전기자동차의 배터리 잔량을 고려한 충전소 입지 모형을 </a:t>
            </a:r>
            <a:r>
              <a:rPr i="0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제시하였다… …의사결정자는 이러한 모형을 적용하여 </a:t>
            </a:r>
            <a:r>
              <a:rPr b="1" i="1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전기자동차 이용자의 충전특성과 지역적 특성을 반영하여 충전소 입지를 결정</a:t>
            </a:r>
            <a:r>
              <a:rPr i="0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할 수 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714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0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Byun W. H. et al.(2013)는 로짓모형을 이용한 전기자동차 충전시설 선택모형을 제시하였다… …이러한 결과는 주거지보다 </a:t>
            </a:r>
            <a:r>
              <a:rPr b="1" i="1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잠시 머무르는 상업시설에서 비싼 비용을 지불하더라도 빠르게 충전할 수 있는 급속충전기에 대한 선호가 높다</a:t>
            </a:r>
            <a:r>
              <a:rPr i="0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는 것을 보여준다.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714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i="0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급속충전기의 이용 빈도가 완속 충전기보다 많고 </a:t>
            </a:r>
            <a:r>
              <a:rPr b="1" i="1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급속충전기와 완속 충전기 이용 빈도 모두 일부지역에 편중</a:t>
            </a:r>
            <a:r>
              <a:rPr i="0" lang="ko-KR" u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되어 있었다.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57ccaf63a_5_41"/>
          <p:cNvSpPr txBox="1"/>
          <p:nvPr>
            <p:ph idx="1" type="body"/>
          </p:nvPr>
        </p:nvSpPr>
        <p:spPr>
          <a:xfrm>
            <a:off x="350529" y="1276975"/>
            <a:ext cx="11003400" cy="50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최적화 문제의 정의 (1)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32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•"/>
            </a:pPr>
            <a:r>
              <a:rPr b="1" lang="ko-KR" sz="14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공간 입지 모델링 효과 </a:t>
            </a:r>
            <a:endParaRPr b="1"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320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•"/>
            </a:pPr>
            <a:r>
              <a:rPr lang="ko-KR" sz="14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1. 모델의 제작 과정을 통해 그 전에는 인식할 수 없었던 프로세스 내부의 관계를 알 수 있다. </a:t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6858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-KR" sz="14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=&gt; 계량적 모델링이 양적인 측면 이외에도 질적 의사 결정에 필요한 지식을 제공할 수 있다. </a:t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3200" lvl="1" marL="6858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Nanum Gothic"/>
              <a:buChar char="•"/>
            </a:pPr>
            <a:r>
              <a:rPr lang="ko-KR" sz="14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2. 실제로는 실험할 수 없거나 어려운 대상에 대한 실험을 모델을 통해 수행할 수 있다. </a:t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6858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-KR" sz="14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=&gt; 특히 시설물의 입지는 실세계에 대한 실험이 불가능한 의사 결정이므로 모델의 사용은 큰 도움이 된다. </a:t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3200" lvl="1" marL="6858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Nanum Gothic"/>
              <a:buChar char="•"/>
            </a:pPr>
            <a:r>
              <a:rPr lang="ko-KR" sz="14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3. 여러 가지 가상 시나리오의 결과를 빠르고 효과적으로 알아볼 수 있으며, 그 결과를 시각화할 수 있다. </a:t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32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anum Gothic"/>
              <a:buChar char="•"/>
            </a:pPr>
            <a:r>
              <a:rPr b="1" lang="ko-KR" sz="1400">
                <a:latin typeface="Nanum Gothic"/>
                <a:ea typeface="Nanum Gothic"/>
                <a:cs typeface="Nanum Gothic"/>
                <a:sym typeface="Nanum Gothic"/>
              </a:rPr>
              <a:t>Maximal Covering Location Problem (MCLP)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32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MCLP는 최대지역커버문제로 Mixed Integer Linear Programming 문제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03200" lvl="1" marL="685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단위 설비 cover demand의 합을 최대화 하면서 K개 설비를 세울 위치를 선정하는 문제</a:t>
            </a:r>
            <a:endParaRPr sz="1400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95" name="Google Shape;495;g1057ccaf63a_5_41"/>
          <p:cNvCxnSpPr/>
          <p:nvPr/>
        </p:nvCxnSpPr>
        <p:spPr>
          <a:xfrm>
            <a:off x="83890" y="839876"/>
            <a:ext cx="1202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6" name="Google Shape;496;g1057ccaf63a_5_41"/>
          <p:cNvSpPr txBox="1"/>
          <p:nvPr/>
        </p:nvSpPr>
        <p:spPr>
          <a:xfrm>
            <a:off x="251669" y="255101"/>
            <a:ext cx="66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별첨 4.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7" name="Google Shape;497;g1057ccaf63a_5_41"/>
          <p:cNvSpPr txBox="1"/>
          <p:nvPr/>
        </p:nvSpPr>
        <p:spPr>
          <a:xfrm>
            <a:off x="3642064" y="6644104"/>
            <a:ext cx="8635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Church, Richard, and Charles ReVelle. "The maximal covering location problem." Papers of the Regional Science Association. Vol. 32. No. 1. Springer-Verlag, 1974.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0"/>
          <p:cNvSpPr txBox="1"/>
          <p:nvPr>
            <p:ph idx="1" type="body"/>
          </p:nvPr>
        </p:nvSpPr>
        <p:spPr>
          <a:xfrm>
            <a:off x="350519" y="1276981"/>
            <a:ext cx="11501700" cy="504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도출방법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88277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가정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기존 충전소는 제시한 지역특성요소를 반영하여 설치하였음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충전소는 제시한 지역특성요소만을 고려함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88277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속초시 고성군 지역 특성요소 추출: 지역 특성요소를 정규화하여 최종 데이터로 정제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정규화 방법: </a:t>
            </a:r>
            <a:r>
              <a:rPr lang="ko-KR" sz="1400"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요소 값/ 요소의 최대값(max)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지역특성 요소: 교통량 11시, 교통량 14시, 혼잡빈도강도합, 혼잡시간강도합, 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관광지(score stay, 네비검색량, 방문객수, 동유동인구),  상권(score search point, score view count, score review count, score stay, 동 유동인구)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88277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상관관계 분석: 모형에 포함된 변수들의 피어슨(Pearson) 상관관계 확인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88277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인과관계 분석: 선형회귀분석 (Linear regression)을 이용하여 지역특성과 기존 충전소 관계 분석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선형회귀분석: 종속 변수 (Y)와 한 개 이상의 독립 변수 (X)와의 선형 상관 관계를 모델링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특징 : 종속변수와 독립변수는 인과관계가 아닌 상관관계이다.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88277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(입지선정지수 도출) 선형회귀분석 결과를 가중치로 급속/ 완속 최종 지수 도출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99377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03" name="Google Shape;503;p30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4" name="Google Shape;504;p30"/>
          <p:cNvSpPr txBox="1"/>
          <p:nvPr/>
        </p:nvSpPr>
        <p:spPr>
          <a:xfrm>
            <a:off x="251669" y="255101"/>
            <a:ext cx="66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별첨 5.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9"/>
          <p:cNvSpPr txBox="1"/>
          <p:nvPr>
            <p:ph idx="1" type="body"/>
          </p:nvPr>
        </p:nvSpPr>
        <p:spPr>
          <a:xfrm>
            <a:off x="350519" y="1276981"/>
            <a:ext cx="11501847" cy="504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지역 특성요소 추출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88277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기준 point 생성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속초고성 100X100격자지도 기준으로 central point 계산, 기준 Point 생성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할당된 정보: 기준 Point 마다 유동인구 현황, 상가정보 할당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99377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88277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LineString 관련 요소, 기준 Point에 할당 (도로 교통량 관련)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LineString 정보에 buffer를 적용, 도로 근방 약 </a:t>
            </a:r>
            <a:r>
              <a:rPr b="1" lang="ko-KR" sz="14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50</a:t>
            </a:r>
            <a:r>
              <a:rPr b="1" lang="ko-KR" sz="14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m</a:t>
            </a: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에 포함되는 기준 point에 LineString 정보 할당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할당된 정보: 11시 교통량, 14시 교통량, 혼잡빈도강도, 혼잡시간강도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99377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88277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Polygon 관련 요소, 기준 Point에 할당 (충전소 설치가능 토지 관련)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Polygon 정보에 포함되는 기준 point에 Polygon 정보 할당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7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latin typeface="Nanum Gothic"/>
                <a:ea typeface="Nanum Gothic"/>
                <a:cs typeface="Nanum Gothic"/>
                <a:sym typeface="Nanum Gothic"/>
              </a:rPr>
              <a:t>할당된 정보: 충전소 설치가능 유무, 급속 충전소 cover 유무, 관광지(score stay, 네비검색량, 방문객수, 동유동인구),  상권(score search point, score view count, score review count, score stay, 동 유동인구)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35267" lvl="2" marL="1143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</a:pPr>
            <a:r>
              <a:rPr lang="ko-KR" sz="1400"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일단 기존충전소 위치는 계산에서 배제</a:t>
            </a:r>
            <a:endParaRPr sz="1400">
              <a:highlight>
                <a:srgbClr val="FFFF00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228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22872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10" name="Google Shape;510;p29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1" name="Google Shape;511;p29"/>
          <p:cNvSpPr txBox="1"/>
          <p:nvPr/>
        </p:nvSpPr>
        <p:spPr>
          <a:xfrm>
            <a:off x="251669" y="255101"/>
            <a:ext cx="66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별첨 6.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6ea845787_1_17"/>
          <p:cNvSpPr txBox="1"/>
          <p:nvPr/>
        </p:nvSpPr>
        <p:spPr>
          <a:xfrm>
            <a:off x="406250" y="7332788"/>
            <a:ext cx="820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“어플만 믿다가는 시간낭비 우려” 전기차로 관광지 돌아보니 – 중앙일보 18.07.29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" name="Google Shape;118;g106ea845787_1_17"/>
          <p:cNvSpPr txBox="1"/>
          <p:nvPr/>
        </p:nvSpPr>
        <p:spPr>
          <a:xfrm>
            <a:off x="231505" y="7702106"/>
            <a:ext cx="10520100" cy="2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Char char="•"/>
            </a:pP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제주도가 (2018년) 전국 처음으로 전기차 1만대를 돌파</a:t>
            </a:r>
            <a:endParaRPr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Char char="•"/>
            </a:pP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전기차 렌터카는 2129대</a:t>
            </a:r>
            <a:endParaRPr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Char char="•"/>
            </a:pP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(2017년) 기준으로 도내에 구축된 공공 전기차 충전기는 급속 </a:t>
            </a:r>
            <a:r>
              <a:rPr i="0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334</a:t>
            </a: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기와 완속 </a:t>
            </a:r>
            <a:r>
              <a:rPr i="0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361</a:t>
            </a: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기 등 모두 </a:t>
            </a:r>
            <a:r>
              <a:rPr i="0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695</a:t>
            </a: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Char char="•"/>
            </a:pP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시간이 급한 관광객들이 4~6시간이 걸리는 완속 충전기를 거의 이용하지 않고 급속 충전기를 선호</a:t>
            </a:r>
            <a:endParaRPr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Char char="•"/>
            </a:pPr>
            <a:r>
              <a:rPr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사례</a:t>
            </a:r>
            <a:endParaRPr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AutoNum type="arabicPeriod"/>
            </a:pPr>
            <a:r>
              <a:rPr i="0" lang="ko-KR" u="none" cap="none" strike="noStrike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전기차 충전 어플을 작동해 주변 충전소를 검색 </a:t>
            </a:r>
            <a:endParaRPr i="0" u="none" cap="none" strike="noStrike"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AutoNum type="arabicPeriod"/>
            </a:pPr>
            <a:r>
              <a:rPr i="0" lang="ko-KR" u="none" cap="none" strike="noStrike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어플의 ‘실시간 충전 가능 표시 기능’에 따라 현재 충전이 가능한 상황 확인 </a:t>
            </a:r>
            <a:endParaRPr i="0" u="none" cap="none" strike="noStrike"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AutoNum type="arabicPeriod"/>
            </a:pPr>
            <a:r>
              <a:rPr i="0" lang="ko-KR" u="none" cap="none" strike="noStrike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검색 후 이동하는 3~4분 사이 다른 차가 그 자리를 차지하고, 한대가 추가로 더 기다리는 상황 </a:t>
            </a:r>
            <a:endParaRPr i="0" u="none" cap="none" strike="noStrike"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AutoNum type="arabicPeriod"/>
            </a:pPr>
            <a:r>
              <a:rPr i="0" lang="ko-KR" u="none" cap="none" strike="noStrike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인근에 다른 충전기가 있었지만 1시간 반 대기 (앞 차량 2대, 본인 차량 1대, 각 30분) 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9" name="Google Shape;119;g106ea845787_1_17"/>
          <p:cNvSpPr txBox="1"/>
          <p:nvPr/>
        </p:nvSpPr>
        <p:spPr>
          <a:xfrm>
            <a:off x="231500" y="2135588"/>
            <a:ext cx="11734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-KR" sz="4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 </a:t>
            </a:r>
            <a:r>
              <a:rPr lang="ko-KR" sz="4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전기차 이용 방해요소 =</a:t>
            </a:r>
            <a:r>
              <a:rPr b="1" lang="ko-KR" sz="4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충전소 부족 ”</a:t>
            </a:r>
            <a:endParaRPr b="1" sz="4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20" name="Google Shape;120;g106ea845787_1_17"/>
          <p:cNvCxnSpPr/>
          <p:nvPr/>
        </p:nvCxnSpPr>
        <p:spPr>
          <a:xfrm>
            <a:off x="83890" y="839876"/>
            <a:ext cx="1202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g106ea845787_1_17"/>
          <p:cNvSpPr txBox="1"/>
          <p:nvPr/>
        </p:nvSpPr>
        <p:spPr>
          <a:xfrm>
            <a:off x="251669" y="255101"/>
            <a:ext cx="891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배경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2" name="Google Shape;122;g106ea845787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79" y="4139325"/>
            <a:ext cx="3581528" cy="86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06ea845787_1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50" y="5167900"/>
            <a:ext cx="4505600" cy="8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06ea845787_1_17"/>
          <p:cNvSpPr txBox="1"/>
          <p:nvPr/>
        </p:nvSpPr>
        <p:spPr>
          <a:xfrm>
            <a:off x="6042797" y="6519924"/>
            <a:ext cx="6070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000">
                <a:solidFill>
                  <a:srgbClr val="222222"/>
                </a:solidFill>
                <a:latin typeface="Nanum Gothic"/>
                <a:ea typeface="Nanum Gothic"/>
                <a:cs typeface="Nanum Gothic"/>
                <a:sym typeface="Nanum Gothic"/>
              </a:rPr>
              <a:t>박규호, 전현명, 정갑채, &amp; 손봉수. (2017). 전기자동차 충전행태분석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5" name="Google Shape;125;g106ea845787_1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2150" y="3944575"/>
            <a:ext cx="6831449" cy="244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106ea8456d3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700" y="870551"/>
            <a:ext cx="10520100" cy="59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106ea8456d3_0_127"/>
          <p:cNvSpPr txBox="1"/>
          <p:nvPr/>
        </p:nvSpPr>
        <p:spPr>
          <a:xfrm>
            <a:off x="406250" y="7332788"/>
            <a:ext cx="820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“어플만 믿다가는 시간낭비 우려” 전기차로 관광지 돌아보니 – 중앙일보 18.07.29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" name="Google Shape;132;g106ea8456d3_0_127"/>
          <p:cNvSpPr txBox="1"/>
          <p:nvPr/>
        </p:nvSpPr>
        <p:spPr>
          <a:xfrm>
            <a:off x="231505" y="7702106"/>
            <a:ext cx="10520100" cy="2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Char char="•"/>
            </a:pP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제주도가 (2018년) 전국 처음으로 전기차 1만대를 돌파</a:t>
            </a:r>
            <a:endParaRPr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Char char="•"/>
            </a:pP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전기차 렌터카는 2129대</a:t>
            </a:r>
            <a:endParaRPr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Char char="•"/>
            </a:pP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(2017년) 기준으로 도내에 구축된 공공 전기차 충전기는 급속 </a:t>
            </a:r>
            <a:r>
              <a:rPr i="0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334</a:t>
            </a: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기와 완속 </a:t>
            </a:r>
            <a:r>
              <a:rPr i="0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361</a:t>
            </a: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기 등 모두 </a:t>
            </a:r>
            <a:r>
              <a:rPr i="0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695</a:t>
            </a: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Char char="•"/>
            </a:pPr>
            <a:r>
              <a:rPr i="0"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시간이 급한 관광객들이 4~6시간이 걸리는 완속 충전기를 거의 이용하지 않고 급속 충전기를 선호</a:t>
            </a:r>
            <a:endParaRPr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Char char="•"/>
            </a:pPr>
            <a:r>
              <a:rPr lang="ko-KR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사례</a:t>
            </a:r>
            <a:endParaRPr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AutoNum type="arabicPeriod"/>
            </a:pPr>
            <a:r>
              <a:rPr i="0" lang="ko-KR" u="none" cap="none" strike="noStrike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전기차 충전 어플을 작동해 주변 충전소를 검색 </a:t>
            </a:r>
            <a:endParaRPr i="0" u="none" cap="none" strike="noStrike"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AutoNum type="arabicPeriod"/>
            </a:pPr>
            <a:r>
              <a:rPr i="0" lang="ko-KR" u="none" cap="none" strike="noStrike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어플의 ‘실시간 충전 가능 표시 기능’에 따라 현재 충전이 가능한 상황 확인 </a:t>
            </a:r>
            <a:endParaRPr i="0" u="none" cap="none" strike="noStrike"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AutoNum type="arabicPeriod"/>
            </a:pPr>
            <a:r>
              <a:rPr i="0" lang="ko-KR" u="none" cap="none" strike="noStrike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검색 후 이동하는 3~4분 사이 다른 차가 그 자리를 차지하고, 한대가 추가로 더 기다리는 상황 </a:t>
            </a:r>
            <a:endParaRPr i="0" u="none" cap="none" strike="noStrike"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8001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Nanum Gothic"/>
              <a:buAutoNum type="arabicPeriod"/>
            </a:pPr>
            <a:r>
              <a:rPr i="0" lang="ko-KR" u="none" cap="none" strike="noStrike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인근에 다른 충전기가 있었지만 1시간 반 대기 (앞 차량 2대, 본인 차량 1대, 각 30분) </a:t>
            </a:r>
            <a:endParaRPr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33" name="Google Shape;133;g106ea8456d3_0_127"/>
          <p:cNvCxnSpPr/>
          <p:nvPr/>
        </p:nvCxnSpPr>
        <p:spPr>
          <a:xfrm>
            <a:off x="83890" y="839876"/>
            <a:ext cx="1202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" name="Google Shape;134;g106ea8456d3_0_127"/>
          <p:cNvSpPr txBox="1"/>
          <p:nvPr/>
        </p:nvSpPr>
        <p:spPr>
          <a:xfrm>
            <a:off x="251669" y="255101"/>
            <a:ext cx="891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배경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13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p13"/>
          <p:cNvSpPr txBox="1"/>
          <p:nvPr/>
        </p:nvSpPr>
        <p:spPr>
          <a:xfrm>
            <a:off x="251669" y="255101"/>
            <a:ext cx="968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배경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1" name="Google Shape;141;p13"/>
          <p:cNvSpPr txBox="1"/>
          <p:nvPr/>
        </p:nvSpPr>
        <p:spPr>
          <a:xfrm>
            <a:off x="-25" y="2613150"/>
            <a:ext cx="12192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 </a:t>
            </a:r>
            <a:r>
              <a:rPr b="1" lang="ko-KR" sz="4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방문객 수요</a:t>
            </a:r>
            <a:r>
              <a:rPr lang="ko-KR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와</a:t>
            </a:r>
            <a:r>
              <a:rPr lang="ko-KR" sz="4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-KR" sz="4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교통량</a:t>
            </a:r>
            <a:r>
              <a:rPr lang="ko-KR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 고려한 </a:t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</a:t>
            </a:r>
            <a:r>
              <a:rPr b="1" lang="ko-KR" sz="4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급속 충전소</a:t>
            </a:r>
            <a:r>
              <a:rPr lang="ko-KR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의 입지 선정</a:t>
            </a:r>
            <a:r>
              <a:rPr lang="ko-KR" sz="4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”</a:t>
            </a:r>
            <a:endParaRPr sz="4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6ea845787_1_115"/>
          <p:cNvSpPr txBox="1"/>
          <p:nvPr/>
        </p:nvSpPr>
        <p:spPr>
          <a:xfrm>
            <a:off x="1981200" y="3743225"/>
            <a:ext cx="822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Nanum Gothic"/>
                <a:ea typeface="Nanum Gothic"/>
                <a:cs typeface="Nanum Gothic"/>
                <a:sym typeface="Nanum Gothic"/>
              </a:rPr>
              <a:t>“ 자가용을 이용한 방문객이 많다 </a:t>
            </a:r>
            <a:r>
              <a:rPr lang="ko-KR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”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7" name="Google Shape;147;g106ea845787_1_115"/>
          <p:cNvCxnSpPr/>
          <p:nvPr/>
        </p:nvCxnSpPr>
        <p:spPr>
          <a:xfrm>
            <a:off x="83890" y="839876"/>
            <a:ext cx="1202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" name="Google Shape;148;g106ea845787_1_115"/>
          <p:cNvSpPr txBox="1"/>
          <p:nvPr/>
        </p:nvSpPr>
        <p:spPr>
          <a:xfrm>
            <a:off x="251669" y="255101"/>
            <a:ext cx="968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배경 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" name="Google Shape;149;g106ea845787_1_115"/>
          <p:cNvSpPr txBox="1"/>
          <p:nvPr/>
        </p:nvSpPr>
        <p:spPr>
          <a:xfrm>
            <a:off x="1981200" y="2560675"/>
            <a:ext cx="822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latin typeface="Nanum Gothic"/>
                <a:ea typeface="Nanum Gothic"/>
                <a:cs typeface="Nanum Gothic"/>
                <a:sym typeface="Nanum Gothic"/>
              </a:rPr>
              <a:t>속초 / 고성</a:t>
            </a:r>
            <a:endParaRPr b="1" sz="6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106ea8456d3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225" y="2356775"/>
            <a:ext cx="5796752" cy="3853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g106ea8456d3_0_8"/>
          <p:cNvGrpSpPr/>
          <p:nvPr/>
        </p:nvGrpSpPr>
        <p:grpSpPr>
          <a:xfrm>
            <a:off x="119019" y="1928796"/>
            <a:ext cx="6016359" cy="3309427"/>
            <a:chOff x="119019" y="3300396"/>
            <a:chExt cx="6016359" cy="3309427"/>
          </a:xfrm>
        </p:grpSpPr>
        <p:pic>
          <p:nvPicPr>
            <p:cNvPr id="156" name="Google Shape;156;g106ea8456d3_0_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7035" y="3300396"/>
              <a:ext cx="1704975" cy="35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g106ea8456d3_0_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9019" y="3709950"/>
              <a:ext cx="2982942" cy="2899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g106ea8456d3_0_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809223" y="3330385"/>
              <a:ext cx="1647825" cy="37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g106ea8456d3_0_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73740" y="3705880"/>
              <a:ext cx="2961638" cy="289415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0" name="Google Shape;160;g106ea8456d3_0_8"/>
            <p:cNvGrpSpPr/>
            <p:nvPr/>
          </p:nvGrpSpPr>
          <p:grpSpPr>
            <a:xfrm>
              <a:off x="1078009" y="5218528"/>
              <a:ext cx="916502" cy="246300"/>
              <a:chOff x="1230977" y="2030712"/>
              <a:chExt cx="916502" cy="246300"/>
            </a:xfrm>
          </p:grpSpPr>
          <p:sp>
            <p:nvSpPr>
              <p:cNvPr id="161" name="Google Shape;161;g106ea8456d3_0_8"/>
              <p:cNvSpPr/>
              <p:nvPr/>
            </p:nvSpPr>
            <p:spPr>
              <a:xfrm rot="-5400000">
                <a:off x="1566079" y="1695612"/>
                <a:ext cx="246300" cy="916500"/>
              </a:xfrm>
              <a:prstGeom prst="wedgeRoundRectCallout">
                <a:avLst>
                  <a:gd fmla="val -20833" name="adj1"/>
                  <a:gd fmla="val 62500" name="adj2"/>
                  <a:gd fmla="val 0" name="adj3"/>
                </a:avLst>
              </a:prstGeom>
              <a:noFill/>
              <a:ln cap="flat" cmpd="sng" w="12700">
                <a:solidFill>
                  <a:srgbClr val="7B7B7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2" name="Google Shape;162;g106ea8456d3_0_8"/>
              <p:cNvSpPr txBox="1"/>
              <p:nvPr/>
            </p:nvSpPr>
            <p:spPr>
              <a:xfrm>
                <a:off x="1230977" y="2030794"/>
                <a:ext cx="916500" cy="230700"/>
              </a:xfrm>
              <a:prstGeom prst="rect">
                <a:avLst/>
              </a:prstGeom>
              <a:noFill/>
              <a:ln cap="flat" cmpd="sng" w="9525">
                <a:solidFill>
                  <a:srgbClr val="7B7B7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9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9,774,418 명</a:t>
                </a:r>
                <a:endParaRPr/>
              </a:p>
            </p:txBody>
          </p:sp>
        </p:grpSp>
        <p:grpSp>
          <p:nvGrpSpPr>
            <p:cNvPr id="163" name="Google Shape;163;g106ea8456d3_0_8"/>
            <p:cNvGrpSpPr/>
            <p:nvPr/>
          </p:nvGrpSpPr>
          <p:grpSpPr>
            <a:xfrm>
              <a:off x="4141287" y="5228966"/>
              <a:ext cx="916502" cy="246300"/>
              <a:chOff x="1230977" y="2030712"/>
              <a:chExt cx="916502" cy="246300"/>
            </a:xfrm>
          </p:grpSpPr>
          <p:sp>
            <p:nvSpPr>
              <p:cNvPr id="164" name="Google Shape;164;g106ea8456d3_0_8"/>
              <p:cNvSpPr/>
              <p:nvPr/>
            </p:nvSpPr>
            <p:spPr>
              <a:xfrm rot="-5400000">
                <a:off x="1566079" y="1695612"/>
                <a:ext cx="246300" cy="916500"/>
              </a:xfrm>
              <a:prstGeom prst="wedgeRoundRectCallout">
                <a:avLst>
                  <a:gd fmla="val -20833" name="adj1"/>
                  <a:gd fmla="val 62500" name="adj2"/>
                  <a:gd fmla="val 0" name="adj3"/>
                </a:avLst>
              </a:prstGeom>
              <a:noFill/>
              <a:ln cap="flat" cmpd="sng" w="12700">
                <a:solidFill>
                  <a:srgbClr val="7B7B7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5" name="Google Shape;165;g106ea8456d3_0_8"/>
              <p:cNvSpPr txBox="1"/>
              <p:nvPr/>
            </p:nvSpPr>
            <p:spPr>
              <a:xfrm>
                <a:off x="1230977" y="2030794"/>
                <a:ext cx="916500" cy="230700"/>
              </a:xfrm>
              <a:prstGeom prst="rect">
                <a:avLst/>
              </a:prstGeom>
              <a:noFill/>
              <a:ln cap="flat" cmpd="sng" w="9525">
                <a:solidFill>
                  <a:srgbClr val="7B7B7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9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5,137,020 명</a:t>
                </a:r>
                <a:endParaRPr/>
              </a:p>
            </p:txBody>
          </p:sp>
        </p:grpSp>
        <p:sp>
          <p:nvSpPr>
            <p:cNvPr id="166" name="Google Shape;166;g106ea8456d3_0_8"/>
            <p:cNvSpPr/>
            <p:nvPr/>
          </p:nvSpPr>
          <p:spPr>
            <a:xfrm>
              <a:off x="568485" y="4644211"/>
              <a:ext cx="981600" cy="1515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843CF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" name="Google Shape;167;g106ea8456d3_0_8"/>
            <p:cNvSpPr/>
            <p:nvPr/>
          </p:nvSpPr>
          <p:spPr>
            <a:xfrm>
              <a:off x="3618067" y="4645230"/>
              <a:ext cx="981600" cy="1515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843CF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68" name="Google Shape;168;g106ea8456d3_0_8"/>
          <p:cNvCxnSpPr/>
          <p:nvPr/>
        </p:nvCxnSpPr>
        <p:spPr>
          <a:xfrm>
            <a:off x="83890" y="839876"/>
            <a:ext cx="12029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169" name="Google Shape;169;g106ea8456d3_0_8"/>
          <p:cNvGraphicFramePr/>
          <p:nvPr/>
        </p:nvGraphicFramePr>
        <p:xfrm>
          <a:off x="119016" y="54656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{D18883D7-E219-49D8-9EA3-B6A9ABBFF192}</a:tableStyleId>
              </a:tblPr>
              <a:tblGrid>
                <a:gridCol w="993775"/>
                <a:gridCol w="966900"/>
                <a:gridCol w="966900"/>
                <a:gridCol w="966900"/>
                <a:gridCol w="1020625"/>
                <a:gridCol w="1101225"/>
              </a:tblGrid>
              <a:tr h="257850">
                <a:tc gridSpan="6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/>
                        <a:t>지역별 전기 자동차 등록 현황</a:t>
                      </a:r>
                      <a:endParaRPr b="0" i="0" sz="13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304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서울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인천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경기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충북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경북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tot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</a:tr>
              <a:tr h="304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35,067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11,295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37,084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7,362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10,373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107,967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525" marB="0" marR="9525" marL="9525" anchor="ctr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70" name="Google Shape;170;g106ea8456d3_0_8"/>
          <p:cNvSpPr txBox="1"/>
          <p:nvPr/>
        </p:nvSpPr>
        <p:spPr>
          <a:xfrm>
            <a:off x="5450478" y="6310637"/>
            <a:ext cx="684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(단위: 대)</a:t>
            </a:r>
            <a:endParaRPr b="1"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g106ea8456d3_0_8"/>
          <p:cNvSpPr txBox="1"/>
          <p:nvPr/>
        </p:nvSpPr>
        <p:spPr>
          <a:xfrm>
            <a:off x="261245" y="255100"/>
            <a:ext cx="1025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배경</a:t>
            </a:r>
            <a:endParaRPr b="1"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" name="Google Shape;172;g106ea8456d3_0_8"/>
          <p:cNvSpPr txBox="1"/>
          <p:nvPr/>
        </p:nvSpPr>
        <p:spPr>
          <a:xfrm>
            <a:off x="7382320" y="6288421"/>
            <a:ext cx="4880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한국관광데이터랩 - https://datalab.visitkorea.or.kr/datalab/portal/tae/getDomTourExmn.do</a:t>
            </a:r>
            <a:endParaRPr/>
          </a:p>
        </p:txBody>
      </p:sp>
      <p:sp>
        <p:nvSpPr>
          <p:cNvPr id="173" name="Google Shape;173;g106ea8456d3_0_8"/>
          <p:cNvSpPr txBox="1"/>
          <p:nvPr/>
        </p:nvSpPr>
        <p:spPr>
          <a:xfrm>
            <a:off x="335125" y="1199688"/>
            <a:ext cx="620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속초/고성 </a:t>
            </a: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방문객 주요 출발지 </a:t>
            </a:r>
            <a:endParaRPr b="1" i="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6"/>
          <p:cNvCxnSpPr/>
          <p:nvPr/>
        </p:nvCxnSpPr>
        <p:spPr>
          <a:xfrm>
            <a:off x="83890" y="839876"/>
            <a:ext cx="120298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6"/>
          <p:cNvSpPr txBox="1"/>
          <p:nvPr/>
        </p:nvSpPr>
        <p:spPr>
          <a:xfrm>
            <a:off x="261243" y="255100"/>
            <a:ext cx="1185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배경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0" name="Google Shape;180;p6"/>
          <p:cNvSpPr txBox="1"/>
          <p:nvPr/>
        </p:nvSpPr>
        <p:spPr>
          <a:xfrm>
            <a:off x="261250" y="1331500"/>
            <a:ext cx="6209400" cy="4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속초/고성 대중 교통수단</a:t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비행기</a:t>
            </a:r>
            <a:r>
              <a:rPr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양양공항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추가 이동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버스 : 2시간 추가 소요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택시 : 약 20km &amp; 4만원 이상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KTX</a:t>
            </a:r>
            <a:r>
              <a:rPr b="1" lang="ko-KR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강릉역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추가 이동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시외버스 : 약 1시간 20분 추가 소요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택시 : 택시비 약 10만원 &amp; 1시간 추가 소요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2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버스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시외버스/고속버스 / 최소 3시간 &amp; 최소 2만원 소요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1" name="Google Shape;18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8150" y="2898025"/>
            <a:ext cx="6639599" cy="3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6"/>
          <p:cNvSpPr txBox="1"/>
          <p:nvPr/>
        </p:nvSpPr>
        <p:spPr>
          <a:xfrm>
            <a:off x="5388150" y="1331488"/>
            <a:ext cx="6209400" cy="11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속초/고성 지역 특성</a:t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공항 / 기차역 접근성 떨어짐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시내 교통수단 열악</a:t>
            </a:r>
            <a:endParaRPr b="1"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2021-12-06T05:06:40Z</dcterms:created>
  <dc:creator>조 민수</dc:creator>
</cp:coreProperties>
</file>